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1" r:id="rId1"/>
    <p:sldMasterId id="2147483948" r:id="rId2"/>
  </p:sldMasterIdLst>
  <p:notesMasterIdLst>
    <p:notesMasterId r:id="rId30"/>
  </p:notesMasterIdLst>
  <p:handoutMasterIdLst>
    <p:handoutMasterId r:id="rId31"/>
  </p:handoutMasterIdLst>
  <p:sldIdLst>
    <p:sldId id="885" r:id="rId3"/>
    <p:sldId id="876" r:id="rId4"/>
    <p:sldId id="877" r:id="rId5"/>
    <p:sldId id="912" r:id="rId6"/>
    <p:sldId id="272" r:id="rId7"/>
    <p:sldId id="923" r:id="rId8"/>
    <p:sldId id="909" r:id="rId9"/>
    <p:sldId id="893" r:id="rId10"/>
    <p:sldId id="925" r:id="rId11"/>
    <p:sldId id="273" r:id="rId12"/>
    <p:sldId id="913" r:id="rId13"/>
    <p:sldId id="927" r:id="rId14"/>
    <p:sldId id="856" r:id="rId15"/>
    <p:sldId id="256" r:id="rId16"/>
    <p:sldId id="257" r:id="rId17"/>
    <p:sldId id="258" r:id="rId18"/>
    <p:sldId id="259" r:id="rId19"/>
    <p:sldId id="260" r:id="rId20"/>
    <p:sldId id="261" r:id="rId21"/>
    <p:sldId id="262" r:id="rId22"/>
    <p:sldId id="263" r:id="rId23"/>
    <p:sldId id="264" r:id="rId24"/>
    <p:sldId id="929" r:id="rId25"/>
    <p:sldId id="924" r:id="rId26"/>
    <p:sldId id="265" r:id="rId27"/>
    <p:sldId id="266" r:id="rId28"/>
    <p:sldId id="817" r:id="rId29"/>
  </p:sldIdLst>
  <p:sldSz cx="9144000" cy="6858000" type="screen4x3"/>
  <p:notesSz cx="7162800" cy="9448800"/>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7">
          <p15:clr>
            <a:srgbClr val="A4A3A4"/>
          </p15:clr>
        </p15:guide>
        <p15:guide id="2" pos="22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20D"/>
    <a:srgbClr val="3B3D3C"/>
    <a:srgbClr val="FF3535"/>
    <a:srgbClr val="EEA521"/>
    <a:srgbClr val="AFAFAF"/>
    <a:srgbClr val="CC00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76631"/>
  </p:normalViewPr>
  <p:slideViewPr>
    <p:cSldViewPr>
      <p:cViewPr varScale="1">
        <p:scale>
          <a:sx n="68" d="100"/>
          <a:sy n="68" d="100"/>
        </p:scale>
        <p:origin x="14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5" d="100"/>
          <a:sy n="65" d="100"/>
        </p:scale>
        <p:origin x="-2778" y="-96"/>
      </p:cViewPr>
      <p:guideLst>
        <p:guide orient="horz" pos="2977"/>
        <p:guide pos="22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03563" cy="473075"/>
          </a:xfrm>
          <a:prstGeom prst="rect">
            <a:avLst/>
          </a:prstGeom>
          <a:noFill/>
          <a:ln w="9525">
            <a:noFill/>
            <a:miter lim="800000"/>
            <a:headEnd/>
            <a:tailEnd/>
          </a:ln>
        </p:spPr>
        <p:txBody>
          <a:bodyPr vert="horz" wrap="square" lIns="94900" tIns="47449" rIns="94900" bIns="47449" numCol="1" anchor="t" anchorCtr="0" compatLnSpc="1">
            <a:prstTxWarp prst="textNoShape">
              <a:avLst/>
            </a:prstTxWarp>
          </a:bodyPr>
          <a:lstStyle>
            <a:lvl1pP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40963" name="Rectangle 3"/>
          <p:cNvSpPr>
            <a:spLocks noGrp="1" noChangeArrowheads="1"/>
          </p:cNvSpPr>
          <p:nvPr>
            <p:ph type="dt" sz="quarter" idx="1"/>
          </p:nvPr>
        </p:nvSpPr>
        <p:spPr bwMode="auto">
          <a:xfrm>
            <a:off x="4059238" y="0"/>
            <a:ext cx="3103562" cy="473075"/>
          </a:xfrm>
          <a:prstGeom prst="rect">
            <a:avLst/>
          </a:prstGeom>
          <a:noFill/>
          <a:ln w="9525">
            <a:noFill/>
            <a:miter lim="800000"/>
            <a:headEnd/>
            <a:tailEnd/>
          </a:ln>
        </p:spPr>
        <p:txBody>
          <a:bodyPr vert="horz" wrap="square" lIns="94900" tIns="47449" rIns="94900" bIns="47449" numCol="1" anchor="t" anchorCtr="0" compatLnSpc="1">
            <a:prstTxWarp prst="textNoShape">
              <a:avLst/>
            </a:prstTxWarp>
          </a:bodyPr>
          <a:lstStyle>
            <a:lvl1pPr algn="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40964" name="Rectangle 4"/>
          <p:cNvSpPr>
            <a:spLocks noGrp="1" noChangeArrowheads="1"/>
          </p:cNvSpPr>
          <p:nvPr>
            <p:ph type="ftr" sz="quarter" idx="2"/>
          </p:nvPr>
        </p:nvSpPr>
        <p:spPr bwMode="auto">
          <a:xfrm>
            <a:off x="0" y="8975725"/>
            <a:ext cx="3103563" cy="473075"/>
          </a:xfrm>
          <a:prstGeom prst="rect">
            <a:avLst/>
          </a:prstGeom>
          <a:noFill/>
          <a:ln w="9525">
            <a:noFill/>
            <a:miter lim="800000"/>
            <a:headEnd/>
            <a:tailEnd/>
          </a:ln>
        </p:spPr>
        <p:txBody>
          <a:bodyPr vert="horz" wrap="square" lIns="94900" tIns="47449" rIns="94900" bIns="47449" numCol="1" anchor="b" anchorCtr="0" compatLnSpc="1">
            <a:prstTxWarp prst="textNoShape">
              <a:avLst/>
            </a:prstTxWarp>
          </a:bodyPr>
          <a:lstStyle>
            <a:lvl1pP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40965" name="Rectangle 5"/>
          <p:cNvSpPr>
            <a:spLocks noGrp="1" noChangeArrowheads="1"/>
          </p:cNvSpPr>
          <p:nvPr>
            <p:ph type="sldNum" sz="quarter" idx="3"/>
          </p:nvPr>
        </p:nvSpPr>
        <p:spPr bwMode="auto">
          <a:xfrm>
            <a:off x="4059238" y="8975725"/>
            <a:ext cx="3103562" cy="473075"/>
          </a:xfrm>
          <a:prstGeom prst="rect">
            <a:avLst/>
          </a:prstGeom>
          <a:noFill/>
          <a:ln w="9525">
            <a:noFill/>
            <a:miter lim="800000"/>
            <a:headEnd/>
            <a:tailEnd/>
          </a:ln>
        </p:spPr>
        <p:txBody>
          <a:bodyPr vert="horz" wrap="square" lIns="94900" tIns="47449" rIns="94900" bIns="47449" numCol="1" anchor="b" anchorCtr="0" compatLnSpc="1">
            <a:prstTxWarp prst="textNoShape">
              <a:avLst/>
            </a:prstTxWarp>
          </a:bodyPr>
          <a:lstStyle>
            <a:lvl1pPr algn="r" defTabSz="947738" eaLnBrk="0" hangingPunct="0">
              <a:defRPr sz="1200" smtClean="0"/>
            </a:lvl1pPr>
          </a:lstStyle>
          <a:p>
            <a:pPr>
              <a:defRPr/>
            </a:pPr>
            <a:fld id="{C1D202EC-B303-4D89-BFDB-9862AE3A0487}" type="slidenum">
              <a:rPr lang="en-US"/>
              <a:pPr>
                <a:defRPr/>
              </a:pPr>
              <a:t>‹#›</a:t>
            </a:fld>
            <a:endParaRPr lang="en-US"/>
          </a:p>
        </p:txBody>
      </p:sp>
    </p:spTree>
    <p:extLst>
      <p:ext uri="{BB962C8B-B14F-4D97-AF65-F5344CB8AC3E}">
        <p14:creationId xmlns:p14="http://schemas.microsoft.com/office/powerpoint/2010/main" val="1357551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103563" cy="473075"/>
          </a:xfrm>
          <a:prstGeom prst="rect">
            <a:avLst/>
          </a:prstGeom>
          <a:noFill/>
          <a:ln w="9525">
            <a:noFill/>
            <a:miter lim="800000"/>
            <a:headEnd/>
            <a:tailEnd/>
          </a:ln>
        </p:spPr>
        <p:txBody>
          <a:bodyPr vert="horz" wrap="square" lIns="94900" tIns="47449" rIns="94900" bIns="47449" numCol="1" anchor="t" anchorCtr="0" compatLnSpc="1">
            <a:prstTxWarp prst="textNoShape">
              <a:avLst/>
            </a:prstTxWarp>
          </a:bodyPr>
          <a:lstStyle>
            <a:lvl1pP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1027" name="Rectangle 3"/>
          <p:cNvSpPr>
            <a:spLocks noGrp="1" noChangeArrowheads="1"/>
          </p:cNvSpPr>
          <p:nvPr>
            <p:ph type="dt" idx="1"/>
          </p:nvPr>
        </p:nvSpPr>
        <p:spPr bwMode="auto">
          <a:xfrm>
            <a:off x="4059238" y="0"/>
            <a:ext cx="3103562" cy="473075"/>
          </a:xfrm>
          <a:prstGeom prst="rect">
            <a:avLst/>
          </a:prstGeom>
          <a:noFill/>
          <a:ln w="9525">
            <a:noFill/>
            <a:miter lim="800000"/>
            <a:headEnd/>
            <a:tailEnd/>
          </a:ln>
        </p:spPr>
        <p:txBody>
          <a:bodyPr vert="horz" wrap="square" lIns="94900" tIns="47449" rIns="94900" bIns="47449" numCol="1" anchor="t" anchorCtr="0" compatLnSpc="1">
            <a:prstTxWarp prst="textNoShape">
              <a:avLst/>
            </a:prstTxWarp>
          </a:bodyPr>
          <a:lstStyle>
            <a:lvl1pPr algn="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22375"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52500" y="4487863"/>
            <a:ext cx="5257800" cy="4252912"/>
          </a:xfrm>
          <a:prstGeom prst="rect">
            <a:avLst/>
          </a:prstGeom>
          <a:noFill/>
          <a:ln w="9525">
            <a:noFill/>
            <a:miter lim="800000"/>
            <a:headEnd/>
            <a:tailEnd/>
          </a:ln>
        </p:spPr>
        <p:txBody>
          <a:bodyPr vert="horz" wrap="square" lIns="94900" tIns="47449" rIns="94900" bIns="474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975725"/>
            <a:ext cx="3103563" cy="473075"/>
          </a:xfrm>
          <a:prstGeom prst="rect">
            <a:avLst/>
          </a:prstGeom>
          <a:noFill/>
          <a:ln w="9525">
            <a:noFill/>
            <a:miter lim="800000"/>
            <a:headEnd/>
            <a:tailEnd/>
          </a:ln>
        </p:spPr>
        <p:txBody>
          <a:bodyPr vert="horz" wrap="square" lIns="94900" tIns="47449" rIns="94900" bIns="47449" numCol="1" anchor="b" anchorCtr="0" compatLnSpc="1">
            <a:prstTxWarp prst="textNoShape">
              <a:avLst/>
            </a:prstTxWarp>
          </a:bodyPr>
          <a:lstStyle>
            <a:lvl1pPr defTabSz="948440" eaLnBrk="0" hangingPunct="0">
              <a:defRPr sz="1200">
                <a:latin typeface="Arial" pitchFamily="34" charset="0"/>
                <a:ea typeface="ＭＳ Ｐゴシック" pitchFamily="34"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4059238" y="8975725"/>
            <a:ext cx="3103562" cy="473075"/>
          </a:xfrm>
          <a:prstGeom prst="rect">
            <a:avLst/>
          </a:prstGeom>
          <a:noFill/>
          <a:ln w="9525">
            <a:noFill/>
            <a:miter lim="800000"/>
            <a:headEnd/>
            <a:tailEnd/>
          </a:ln>
        </p:spPr>
        <p:txBody>
          <a:bodyPr vert="horz" wrap="square" lIns="94900" tIns="47449" rIns="94900" bIns="47449" numCol="1" anchor="b" anchorCtr="0" compatLnSpc="1">
            <a:prstTxWarp prst="textNoShape">
              <a:avLst/>
            </a:prstTxWarp>
          </a:bodyPr>
          <a:lstStyle>
            <a:lvl1pPr algn="r" defTabSz="947738" eaLnBrk="0" hangingPunct="0">
              <a:defRPr sz="1200" smtClean="0"/>
            </a:lvl1pPr>
          </a:lstStyle>
          <a:p>
            <a:pPr>
              <a:defRPr/>
            </a:pPr>
            <a:fld id="{D5FFF280-89C6-4762-A8F8-008D3D6CA9A6}" type="slidenum">
              <a:rPr lang="en-US"/>
              <a:pPr>
                <a:defRPr/>
              </a:pPr>
              <a:t>‹#›</a:t>
            </a:fld>
            <a:endParaRPr lang="en-US"/>
          </a:p>
        </p:txBody>
      </p:sp>
    </p:spTree>
    <p:extLst>
      <p:ext uri="{BB962C8B-B14F-4D97-AF65-F5344CB8AC3E}">
        <p14:creationId xmlns:p14="http://schemas.microsoft.com/office/powerpoint/2010/main" val="9075748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itchFamily="34" charset="0"/>
                <a:ea typeface="ＭＳ Ｐゴシック" pitchFamily="34" charset="-128"/>
              </a:defRPr>
            </a:lvl1pPr>
            <a:lvl2pPr marL="742950" indent="-285750" defTabSz="947738" eaLnBrk="0" hangingPunct="0">
              <a:defRPr sz="2000">
                <a:solidFill>
                  <a:schemeClr val="tx1"/>
                </a:solidFill>
                <a:latin typeface="Arial" pitchFamily="34" charset="0"/>
                <a:ea typeface="ＭＳ Ｐゴシック" pitchFamily="34" charset="-128"/>
              </a:defRPr>
            </a:lvl2pPr>
            <a:lvl3pPr marL="1143000" indent="-228600" defTabSz="947738" eaLnBrk="0" hangingPunct="0">
              <a:defRPr sz="2000">
                <a:solidFill>
                  <a:schemeClr val="tx1"/>
                </a:solidFill>
                <a:latin typeface="Arial" pitchFamily="34" charset="0"/>
                <a:ea typeface="ＭＳ Ｐゴシック" pitchFamily="34" charset="-128"/>
              </a:defRPr>
            </a:lvl3pPr>
            <a:lvl4pPr marL="1600200" indent="-228600" defTabSz="947738" eaLnBrk="0" hangingPunct="0">
              <a:defRPr sz="2000">
                <a:solidFill>
                  <a:schemeClr val="tx1"/>
                </a:solidFill>
                <a:latin typeface="Arial" pitchFamily="34" charset="0"/>
                <a:ea typeface="ＭＳ Ｐゴシック" pitchFamily="34" charset="-128"/>
              </a:defRPr>
            </a:lvl4pPr>
            <a:lvl5pPr marL="2057400" indent="-228600" defTabSz="947738" eaLnBrk="0" hangingPunct="0">
              <a:defRPr sz="2000">
                <a:solidFill>
                  <a:schemeClr val="tx1"/>
                </a:solidFill>
                <a:latin typeface="Arial" pitchFamily="34" charset="0"/>
                <a:ea typeface="ＭＳ Ｐゴシック" pitchFamily="34" charset="-128"/>
              </a:defRPr>
            </a:lvl5pPr>
            <a:lvl6pPr marL="2514600" indent="-228600" defTabSz="947738"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947738"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947738"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947738"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fld id="{BDE56DC3-A099-4447-9D26-AF732D40DAAC}"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219200" y="709613"/>
            <a:ext cx="4724400" cy="3543300"/>
          </a:xfrm>
          <a:ln/>
        </p:spPr>
      </p:sp>
      <p:sp>
        <p:nvSpPr>
          <p:cNvPr id="15364" name="Rectangle 3"/>
          <p:cNvSpPr>
            <a:spLocks noGrp="1" noChangeArrowheads="1"/>
          </p:cNvSpPr>
          <p:nvPr>
            <p:ph type="body" idx="1"/>
          </p:nvPr>
        </p:nvSpPr>
        <p:spPr>
          <a:xfrm>
            <a:off x="954088" y="4489450"/>
            <a:ext cx="5254625" cy="424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What kind of formative assessment(s) could be used in this activity? </a:t>
            </a:r>
          </a:p>
          <a:p>
            <a:endParaRPr lang="en-US" dirty="0"/>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12</a:t>
            </a:fld>
            <a:endParaRPr lang="en-US"/>
          </a:p>
        </p:txBody>
      </p:sp>
    </p:spTree>
    <p:extLst>
      <p:ext uri="{BB962C8B-B14F-4D97-AF65-F5344CB8AC3E}">
        <p14:creationId xmlns:p14="http://schemas.microsoft.com/office/powerpoint/2010/main" val="82652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3EA95-8436-584B-A12D-AE16A44823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134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3EA95-8436-584B-A12D-AE16A44823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25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a:t>How does the ability to compare a previous assessment of the same concept in the Portfolio enable you to more easily gauge the growth of student? </a:t>
            </a:r>
          </a:p>
          <a:p>
            <a:endParaRPr lang="en-US" dirty="0"/>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24</a:t>
            </a:fld>
            <a:endParaRPr lang="en-US"/>
          </a:p>
        </p:txBody>
      </p:sp>
    </p:spTree>
    <p:extLst>
      <p:ext uri="{BB962C8B-B14F-4D97-AF65-F5344CB8AC3E}">
        <p14:creationId xmlns:p14="http://schemas.microsoft.com/office/powerpoint/2010/main" val="338188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74154" indent="-297752" eaLnBrk="0" hangingPunct="0">
              <a:defRPr>
                <a:solidFill>
                  <a:schemeClr val="tx1"/>
                </a:solidFill>
                <a:latin typeface="Arial" charset="0"/>
              </a:defRPr>
            </a:lvl2pPr>
            <a:lvl3pPr marL="1191006" indent="-238201" eaLnBrk="0" hangingPunct="0">
              <a:defRPr>
                <a:solidFill>
                  <a:schemeClr val="tx1"/>
                </a:solidFill>
                <a:latin typeface="Arial" charset="0"/>
              </a:defRPr>
            </a:lvl3pPr>
            <a:lvl4pPr marL="1667408" indent="-238201" eaLnBrk="0" hangingPunct="0">
              <a:defRPr>
                <a:solidFill>
                  <a:schemeClr val="tx1"/>
                </a:solidFill>
                <a:latin typeface="Arial" charset="0"/>
              </a:defRPr>
            </a:lvl4pPr>
            <a:lvl5pPr marL="2143811" indent="-238201" eaLnBrk="0" hangingPunct="0">
              <a:defRPr>
                <a:solidFill>
                  <a:schemeClr val="tx1"/>
                </a:solidFill>
                <a:latin typeface="Arial" charset="0"/>
              </a:defRPr>
            </a:lvl5pPr>
            <a:lvl6pPr marL="2620213" indent="-238201" eaLnBrk="0" fontAlgn="base" hangingPunct="0">
              <a:spcBef>
                <a:spcPct val="0"/>
              </a:spcBef>
              <a:spcAft>
                <a:spcPct val="0"/>
              </a:spcAft>
              <a:defRPr>
                <a:solidFill>
                  <a:schemeClr val="tx1"/>
                </a:solidFill>
                <a:latin typeface="Arial" charset="0"/>
              </a:defRPr>
            </a:lvl6pPr>
            <a:lvl7pPr marL="3096616" indent="-238201" eaLnBrk="0" fontAlgn="base" hangingPunct="0">
              <a:spcBef>
                <a:spcPct val="0"/>
              </a:spcBef>
              <a:spcAft>
                <a:spcPct val="0"/>
              </a:spcAft>
              <a:defRPr>
                <a:solidFill>
                  <a:schemeClr val="tx1"/>
                </a:solidFill>
                <a:latin typeface="Arial" charset="0"/>
              </a:defRPr>
            </a:lvl7pPr>
            <a:lvl8pPr marL="3573018" indent="-238201" eaLnBrk="0" fontAlgn="base" hangingPunct="0">
              <a:spcBef>
                <a:spcPct val="0"/>
              </a:spcBef>
              <a:spcAft>
                <a:spcPct val="0"/>
              </a:spcAft>
              <a:defRPr>
                <a:solidFill>
                  <a:schemeClr val="tx1"/>
                </a:solidFill>
                <a:latin typeface="Arial" charset="0"/>
              </a:defRPr>
            </a:lvl8pPr>
            <a:lvl9pPr marL="4049420" indent="-238201" eaLnBrk="0" fontAlgn="base" hangingPunct="0">
              <a:spcBef>
                <a:spcPct val="0"/>
              </a:spcBef>
              <a:spcAft>
                <a:spcPct val="0"/>
              </a:spcAft>
              <a:defRPr>
                <a:solidFill>
                  <a:schemeClr val="tx1"/>
                </a:solidFill>
                <a:latin typeface="Arial" charset="0"/>
              </a:defRPr>
            </a:lvl9pPr>
          </a:lstStyle>
          <a:p>
            <a:pPr eaLnBrk="1" hangingPunct="1"/>
            <a:fld id="{10338C93-AECF-49C0-8B58-82AF0B13CAE7}" type="slidenum">
              <a:rPr lang="en-US" smtClean="0"/>
              <a:pPr eaLnBrk="1" hangingPunct="1"/>
              <a:t>27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26133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74154" indent="-297752" eaLnBrk="0" hangingPunct="0">
              <a:defRPr>
                <a:solidFill>
                  <a:schemeClr val="tx1"/>
                </a:solidFill>
                <a:latin typeface="Arial" charset="0"/>
              </a:defRPr>
            </a:lvl2pPr>
            <a:lvl3pPr marL="1191006" indent="-238201" eaLnBrk="0" hangingPunct="0">
              <a:defRPr>
                <a:solidFill>
                  <a:schemeClr val="tx1"/>
                </a:solidFill>
                <a:latin typeface="Arial" charset="0"/>
              </a:defRPr>
            </a:lvl3pPr>
            <a:lvl4pPr marL="1667408" indent="-238201" eaLnBrk="0" hangingPunct="0">
              <a:defRPr>
                <a:solidFill>
                  <a:schemeClr val="tx1"/>
                </a:solidFill>
                <a:latin typeface="Arial" charset="0"/>
              </a:defRPr>
            </a:lvl4pPr>
            <a:lvl5pPr marL="2143811" indent="-238201" eaLnBrk="0" hangingPunct="0">
              <a:defRPr>
                <a:solidFill>
                  <a:schemeClr val="tx1"/>
                </a:solidFill>
                <a:latin typeface="Arial" charset="0"/>
              </a:defRPr>
            </a:lvl5pPr>
            <a:lvl6pPr marL="2620213" indent="-238201" eaLnBrk="0" fontAlgn="base" hangingPunct="0">
              <a:spcBef>
                <a:spcPct val="0"/>
              </a:spcBef>
              <a:spcAft>
                <a:spcPct val="0"/>
              </a:spcAft>
              <a:defRPr>
                <a:solidFill>
                  <a:schemeClr val="tx1"/>
                </a:solidFill>
                <a:latin typeface="Arial" charset="0"/>
              </a:defRPr>
            </a:lvl6pPr>
            <a:lvl7pPr marL="3096616" indent="-238201" eaLnBrk="0" fontAlgn="base" hangingPunct="0">
              <a:spcBef>
                <a:spcPct val="0"/>
              </a:spcBef>
              <a:spcAft>
                <a:spcPct val="0"/>
              </a:spcAft>
              <a:defRPr>
                <a:solidFill>
                  <a:schemeClr val="tx1"/>
                </a:solidFill>
                <a:latin typeface="Arial" charset="0"/>
              </a:defRPr>
            </a:lvl7pPr>
            <a:lvl8pPr marL="3573018" indent="-238201" eaLnBrk="0" fontAlgn="base" hangingPunct="0">
              <a:spcBef>
                <a:spcPct val="0"/>
              </a:spcBef>
              <a:spcAft>
                <a:spcPct val="0"/>
              </a:spcAft>
              <a:defRPr>
                <a:solidFill>
                  <a:schemeClr val="tx1"/>
                </a:solidFill>
                <a:latin typeface="Arial" charset="0"/>
              </a:defRPr>
            </a:lvl8pPr>
            <a:lvl9pPr marL="4049420" indent="-238201" eaLnBrk="0" fontAlgn="base" hangingPunct="0">
              <a:spcBef>
                <a:spcPct val="0"/>
              </a:spcBef>
              <a:spcAft>
                <a:spcPct val="0"/>
              </a:spcAft>
              <a:defRPr>
                <a:solidFill>
                  <a:schemeClr val="tx1"/>
                </a:solidFill>
                <a:latin typeface="Arial" charset="0"/>
              </a:defRPr>
            </a:lvl9pPr>
          </a:lstStyle>
          <a:p>
            <a:pPr eaLnBrk="1" hangingPunct="1"/>
            <a:fld id="{10338C93-AECF-49C0-8B58-82AF0B13CAE7}" type="slidenum">
              <a:rPr lang="en-US" smtClean="0"/>
              <a:pPr eaLnBrk="1" hangingPunct="1"/>
              <a:t>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4</a:t>
            </a:fld>
            <a:endParaRPr lang="en-US"/>
          </a:p>
        </p:txBody>
      </p:sp>
    </p:spTree>
    <p:extLst>
      <p:ext uri="{BB962C8B-B14F-4D97-AF65-F5344CB8AC3E}">
        <p14:creationId xmlns:p14="http://schemas.microsoft.com/office/powerpoint/2010/main" val="361876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rPr>
              <a:t>Main Goal: Know that the TI-</a:t>
            </a:r>
            <a:r>
              <a:rPr lang="en-US" dirty="0" err="1">
                <a:ea typeface="ＭＳ Ｐゴシック" charset="0"/>
              </a:rPr>
              <a:t>Nspire</a:t>
            </a:r>
            <a:r>
              <a:rPr lang="en-US" dirty="0">
                <a:ea typeface="ＭＳ Ｐゴシック" charset="0"/>
              </a:rPr>
              <a:t> is in many ways like a computer. The green keys are not exactly like keys on a keyboard, but Doc and Menu can be compared to the toolbar options you get in programs like </a:t>
            </a:r>
            <a:r>
              <a:rPr lang="en-US" dirty="0" err="1">
                <a:ea typeface="ＭＳ Ｐゴシック" charset="0"/>
              </a:rPr>
              <a:t>Powerpoint</a:t>
            </a:r>
            <a:r>
              <a:rPr lang="en-US" dirty="0">
                <a:ea typeface="ＭＳ Ｐゴシック" charset="0"/>
              </a:rPr>
              <a:t> or Word. The icon above Menu is found on computer keyboards. It is the right-click or contextual menu button. </a:t>
            </a:r>
          </a:p>
          <a:p>
            <a:r>
              <a:rPr lang="en-US" dirty="0">
                <a:ea typeface="ＭＳ Ｐゴシック" charset="0"/>
              </a:rPr>
              <a:t>  After you have pressed </a:t>
            </a:r>
            <a:r>
              <a:rPr lang="en-US" dirty="0" err="1">
                <a:ea typeface="ＭＳ Ｐゴシック" charset="0"/>
              </a:rPr>
              <a:t>ScratchPad</a:t>
            </a:r>
            <a:r>
              <a:rPr lang="en-US" dirty="0">
                <a:ea typeface="ＭＳ Ｐゴシック" charset="0"/>
              </a:rPr>
              <a:t> or are in a document, ask “What does Home remind you of?”  Ans: Desktop.</a:t>
            </a:r>
          </a:p>
          <a:p>
            <a:r>
              <a:rPr lang="en-US" dirty="0">
                <a:ea typeface="ＭＳ Ｐゴシック" charset="0"/>
              </a:rPr>
              <a:t> </a:t>
            </a:r>
          </a:p>
          <a:p>
            <a:r>
              <a:rPr lang="en-US" dirty="0">
                <a:ea typeface="ＭＳ Ｐゴシック" charset="0"/>
              </a:rPr>
              <a:t>You cannot access DOC from the home screen, but you can from the Scratchpad. Press Scratchpad once so you can see the options that are there. Hey, what happens if you press Scratchpad a second time?</a:t>
            </a:r>
          </a:p>
          <a:p>
            <a:endParaRPr lang="en-US" dirty="0">
              <a:ea typeface="ＭＳ Ｐゴシック" charset="0"/>
            </a:endParaRPr>
          </a:p>
          <a:p>
            <a:r>
              <a:rPr lang="en-US" dirty="0">
                <a:ea typeface="ＭＳ Ｐゴシック" charset="0"/>
              </a:rPr>
              <a:t> A common question that often arises early in the usage is how to turn caps lock off. Notice the blue word above Shift. </a:t>
            </a:r>
          </a:p>
          <a:p>
            <a:r>
              <a:rPr lang="en-US" dirty="0">
                <a:ea typeface="ＭＳ Ｐゴシック" charset="0"/>
              </a:rPr>
              <a:t>  Many people get really excited when they notice the icon above ESC. Yes, the TI-</a:t>
            </a:r>
            <a:r>
              <a:rPr lang="en-US" dirty="0" err="1">
                <a:ea typeface="ＭＳ Ｐゴシック" charset="0"/>
              </a:rPr>
              <a:t>Nspire</a:t>
            </a:r>
            <a:r>
              <a:rPr lang="en-US" dirty="0">
                <a:ea typeface="ＭＳ Ｐゴシック" charset="0"/>
              </a:rPr>
              <a:t> does UNDO. This can also be accessed from ctrl-Z just like on a computer.</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56">
              <a:defRPr sz="1200">
                <a:solidFill>
                  <a:schemeClr val="tx1"/>
                </a:solidFill>
                <a:latin typeface="Arial" charset="0"/>
                <a:ea typeface="ＭＳ Ｐゴシック" charset="0"/>
                <a:cs typeface="ＭＳ Ｐゴシック" charset="0"/>
              </a:defRPr>
            </a:lvl1pPr>
            <a:lvl2pPr marL="715684" indent="-275263" defTabSz="912956">
              <a:defRPr sz="1200">
                <a:solidFill>
                  <a:schemeClr val="tx1"/>
                </a:solidFill>
                <a:latin typeface="Arial" charset="0"/>
                <a:ea typeface="ＭＳ Ｐゴシック" charset="0"/>
              </a:defRPr>
            </a:lvl2pPr>
            <a:lvl3pPr marL="1101052" indent="-220210" defTabSz="912956">
              <a:defRPr sz="1200">
                <a:solidFill>
                  <a:schemeClr val="tx1"/>
                </a:solidFill>
                <a:latin typeface="Arial" charset="0"/>
                <a:ea typeface="ＭＳ Ｐゴシック" charset="0"/>
              </a:defRPr>
            </a:lvl3pPr>
            <a:lvl4pPr marL="1541473" indent="-220210" defTabSz="912956">
              <a:defRPr sz="1200">
                <a:solidFill>
                  <a:schemeClr val="tx1"/>
                </a:solidFill>
                <a:latin typeface="Arial" charset="0"/>
                <a:ea typeface="ＭＳ Ｐゴシック" charset="0"/>
              </a:defRPr>
            </a:lvl4pPr>
            <a:lvl5pPr marL="1981893" indent="-220210" defTabSz="912956">
              <a:defRPr sz="1200">
                <a:solidFill>
                  <a:schemeClr val="tx1"/>
                </a:solidFill>
                <a:latin typeface="Arial" charset="0"/>
                <a:ea typeface="ＭＳ Ｐゴシック" charset="0"/>
              </a:defRPr>
            </a:lvl5pPr>
            <a:lvl6pPr marL="2422314" indent="-220210" defTabSz="912956" eaLnBrk="0" fontAlgn="base" hangingPunct="0">
              <a:spcBef>
                <a:spcPct val="30000"/>
              </a:spcBef>
              <a:spcAft>
                <a:spcPct val="0"/>
              </a:spcAft>
              <a:defRPr sz="1200">
                <a:solidFill>
                  <a:schemeClr val="tx1"/>
                </a:solidFill>
                <a:latin typeface="Arial" charset="0"/>
                <a:ea typeface="ＭＳ Ｐゴシック" charset="0"/>
              </a:defRPr>
            </a:lvl6pPr>
            <a:lvl7pPr marL="2862735" indent="-220210" defTabSz="912956" eaLnBrk="0" fontAlgn="base" hangingPunct="0">
              <a:spcBef>
                <a:spcPct val="30000"/>
              </a:spcBef>
              <a:spcAft>
                <a:spcPct val="0"/>
              </a:spcAft>
              <a:defRPr sz="1200">
                <a:solidFill>
                  <a:schemeClr val="tx1"/>
                </a:solidFill>
                <a:latin typeface="Arial" charset="0"/>
                <a:ea typeface="ＭＳ Ｐゴシック" charset="0"/>
              </a:defRPr>
            </a:lvl7pPr>
            <a:lvl8pPr marL="3303156" indent="-220210" defTabSz="912956" eaLnBrk="0" fontAlgn="base" hangingPunct="0">
              <a:spcBef>
                <a:spcPct val="30000"/>
              </a:spcBef>
              <a:spcAft>
                <a:spcPct val="0"/>
              </a:spcAft>
              <a:defRPr sz="1200">
                <a:solidFill>
                  <a:schemeClr val="tx1"/>
                </a:solidFill>
                <a:latin typeface="Arial" charset="0"/>
                <a:ea typeface="ＭＳ Ｐゴシック" charset="0"/>
              </a:defRPr>
            </a:lvl8pPr>
            <a:lvl9pPr marL="3743576" indent="-220210" defTabSz="912956" eaLnBrk="0" fontAlgn="base" hangingPunct="0">
              <a:spcBef>
                <a:spcPct val="30000"/>
              </a:spcBef>
              <a:spcAft>
                <a:spcPct val="0"/>
              </a:spcAft>
              <a:defRPr sz="1200">
                <a:solidFill>
                  <a:schemeClr val="tx1"/>
                </a:solidFill>
                <a:latin typeface="Arial" charset="0"/>
                <a:ea typeface="ＭＳ Ｐゴシック" charset="0"/>
              </a:defRPr>
            </a:lvl9pPr>
          </a:lstStyle>
          <a:p>
            <a:fld id="{F7930E4B-159F-9447-9FE7-6F1A0E06A7D5}" type="slidenum">
              <a:rPr lang="en-US"/>
              <a:pPr/>
              <a:t>5</a:t>
            </a:fld>
            <a:endParaRPr lang="en-US"/>
          </a:p>
        </p:txBody>
      </p:sp>
    </p:spTree>
    <p:extLst>
      <p:ext uri="{BB962C8B-B14F-4D97-AF65-F5344CB8AC3E}">
        <p14:creationId xmlns:p14="http://schemas.microsoft.com/office/powerpoint/2010/main" val="267820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software</a:t>
            </a:r>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6</a:t>
            </a:fld>
            <a:endParaRPr lang="en-US"/>
          </a:p>
        </p:txBody>
      </p:sp>
    </p:spTree>
    <p:extLst>
      <p:ext uri="{BB962C8B-B14F-4D97-AF65-F5344CB8AC3E}">
        <p14:creationId xmlns:p14="http://schemas.microsoft.com/office/powerpoint/2010/main" val="413154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Emoji Quick Poll</a:t>
            </a:r>
          </a:p>
          <a:p>
            <a:r>
              <a:rPr lang="en-US" dirty="0"/>
              <a:t>Participants send responses by pressing “Doc” “1”</a:t>
            </a:r>
          </a:p>
        </p:txBody>
      </p:sp>
    </p:spTree>
    <p:extLst>
      <p:ext uri="{BB962C8B-B14F-4D97-AF65-F5344CB8AC3E}">
        <p14:creationId xmlns:p14="http://schemas.microsoft.com/office/powerpoint/2010/main" val="401138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Varied question types.</a:t>
            </a:r>
          </a:p>
          <a:p>
            <a:r>
              <a:rPr lang="en-US" dirty="0"/>
              <a:t>Engage students in discussion regarding why they choose the answers that they pick.</a:t>
            </a:r>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8</a:t>
            </a:fld>
            <a:endParaRPr lang="en-US"/>
          </a:p>
        </p:txBody>
      </p:sp>
    </p:spTree>
    <p:extLst>
      <p:ext uri="{BB962C8B-B14F-4D97-AF65-F5344CB8AC3E}">
        <p14:creationId xmlns:p14="http://schemas.microsoft.com/office/powerpoint/2010/main" val="26716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US" sz="1200" dirty="0"/>
          </a:p>
          <a:p>
            <a:pPr marL="342900" indent="-342900">
              <a:buFont typeface="Arial"/>
              <a:buChar char="•"/>
            </a:pPr>
            <a:r>
              <a:rPr lang="en-US" sz="1200" dirty="0"/>
              <a:t>What benefits does the use of the Auto-Refresh feature of Class Capture provide when students are working on an assessment or any other assignments? </a:t>
            </a:r>
          </a:p>
          <a:p>
            <a:endParaRPr lang="en-US" dirty="0"/>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9</a:t>
            </a:fld>
            <a:endParaRPr lang="en-US"/>
          </a:p>
        </p:txBody>
      </p:sp>
    </p:spTree>
    <p:extLst>
      <p:ext uri="{BB962C8B-B14F-4D97-AF65-F5344CB8AC3E}">
        <p14:creationId xmlns:p14="http://schemas.microsoft.com/office/powerpoint/2010/main" val="421897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What kind of formative assessment(s) could be used in this activity? </a:t>
            </a:r>
          </a:p>
          <a:p>
            <a:endParaRPr lang="en-US" dirty="0"/>
          </a:p>
        </p:txBody>
      </p:sp>
      <p:sp>
        <p:nvSpPr>
          <p:cNvPr id="4" name="Slide Number Placeholder 3"/>
          <p:cNvSpPr>
            <a:spLocks noGrp="1"/>
          </p:cNvSpPr>
          <p:nvPr>
            <p:ph type="sldNum" sz="quarter" idx="5"/>
          </p:nvPr>
        </p:nvSpPr>
        <p:spPr/>
        <p:txBody>
          <a:bodyPr/>
          <a:lstStyle/>
          <a:p>
            <a:pPr>
              <a:defRPr/>
            </a:pPr>
            <a:fld id="{D5FFF280-89C6-4762-A8F8-008D3D6CA9A6}" type="slidenum">
              <a:rPr lang="en-US" smtClean="0"/>
              <a:pPr>
                <a:defRPr/>
              </a:pPr>
              <a:t>11</a:t>
            </a:fld>
            <a:endParaRPr lang="en-US"/>
          </a:p>
        </p:txBody>
      </p:sp>
    </p:spTree>
    <p:extLst>
      <p:ext uri="{BB962C8B-B14F-4D97-AF65-F5344CB8AC3E}">
        <p14:creationId xmlns:p14="http://schemas.microsoft.com/office/powerpoint/2010/main" val="161339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900" name="Rectangle 12"/>
          <p:cNvSpPr>
            <a:spLocks noGrp="1" noChangeArrowheads="1"/>
          </p:cNvSpPr>
          <p:nvPr>
            <p:ph type="ctrTitle" sz="quarter"/>
          </p:nvPr>
        </p:nvSpPr>
        <p:spPr>
          <a:xfrm>
            <a:off x="4648200" y="1219200"/>
            <a:ext cx="3810000" cy="838200"/>
          </a:xfrm>
        </p:spPr>
        <p:txBody>
          <a:bodyPr anchor="b"/>
          <a:lstStyle>
            <a:lvl1pPr>
              <a:defRPr sz="2500">
                <a:solidFill>
                  <a:schemeClr val="tx2"/>
                </a:solidFill>
              </a:defRPr>
            </a:lvl1pPr>
          </a:lstStyle>
          <a:p>
            <a:r>
              <a:rPr lang="en-US"/>
              <a:t>Click to edit Master title style</a:t>
            </a:r>
          </a:p>
        </p:txBody>
      </p:sp>
      <p:sp>
        <p:nvSpPr>
          <p:cNvPr id="37902" name="Rectangle 14"/>
          <p:cNvSpPr>
            <a:spLocks noGrp="1" noChangeArrowheads="1"/>
          </p:cNvSpPr>
          <p:nvPr>
            <p:ph type="subTitle" sz="quarter" idx="1"/>
          </p:nvPr>
        </p:nvSpPr>
        <p:spPr>
          <a:xfrm>
            <a:off x="4648200" y="2057400"/>
            <a:ext cx="3810000" cy="381000"/>
          </a:xfrm>
        </p:spPr>
        <p:txBody>
          <a:bodyPr/>
          <a:lstStyle>
            <a:lvl1pPr marL="0" indent="0">
              <a:buFont typeface="Times" pitchFamily="18" charset="0"/>
              <a:buNone/>
              <a:defRPr sz="1800" b="1">
                <a:solidFill>
                  <a:schemeClr val="tx2"/>
                </a:solidFill>
              </a:defRPr>
            </a:lvl1pPr>
          </a:lstStyle>
          <a:p>
            <a:r>
              <a:rPr lang="en-US"/>
              <a:t>Click to edit Master subtitle style</a:t>
            </a:r>
          </a:p>
        </p:txBody>
      </p:sp>
    </p:spTree>
    <p:extLst>
      <p:ext uri="{BB962C8B-B14F-4D97-AF65-F5344CB8AC3E}">
        <p14:creationId xmlns:p14="http://schemas.microsoft.com/office/powerpoint/2010/main" val="217895651"/>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96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454025"/>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4025"/>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72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139825"/>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419600" y="1139825"/>
            <a:ext cx="3810000" cy="4800600"/>
          </a:xfrm>
        </p:spPr>
        <p:txBody>
          <a:bodyPr/>
          <a:lstStyle/>
          <a:p>
            <a:pPr lvl="0"/>
            <a:endParaRPr lang="en-US" noProof="0"/>
          </a:p>
        </p:txBody>
      </p:sp>
    </p:spTree>
    <p:extLst>
      <p:ext uri="{BB962C8B-B14F-4D97-AF65-F5344CB8AC3E}">
        <p14:creationId xmlns:p14="http://schemas.microsoft.com/office/powerpoint/2010/main" val="373503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139825"/>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139825"/>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52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6FEC5B-13B1-D148-A579-F235E437BC26}"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338635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FEC5B-13B1-D148-A579-F235E437BC26}"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11126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FEC5B-13B1-D148-A579-F235E437BC26}"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279687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6FEC5B-13B1-D148-A579-F235E437BC26}"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78419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FEC5B-13B1-D148-A579-F235E437BC26}" type="datetimeFigureOut">
              <a:rPr lang="en-US" smtClean="0"/>
              <a:t>10/15/18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422235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6FEC5B-13B1-D148-A579-F235E437BC26}" type="datetimeFigureOut">
              <a:rPr lang="en-US" smtClean="0"/>
              <a:t>10/15/18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40945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84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FEC5B-13B1-D148-A579-F235E437BC26}" type="datetimeFigureOut">
              <a:rPr lang="en-US" smtClean="0"/>
              <a:t>10/15/18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38920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6FEC5B-13B1-D148-A579-F235E437BC26}"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1637636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6FEC5B-13B1-D148-A579-F235E437BC26}"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189523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FEC5B-13B1-D148-A579-F235E437BC26}"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208178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FEC5B-13B1-D148-A579-F235E437BC26}"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61FD6-A7C8-1847-9550-61CA53BACAFE}" type="slidenum">
              <a:rPr lang="en-US" smtClean="0"/>
              <a:t>‹#›</a:t>
            </a:fld>
            <a:endParaRPr lang="en-US"/>
          </a:p>
        </p:txBody>
      </p:sp>
    </p:spTree>
    <p:extLst>
      <p:ext uri="{BB962C8B-B14F-4D97-AF65-F5344CB8AC3E}">
        <p14:creationId xmlns:p14="http://schemas.microsoft.com/office/powerpoint/2010/main" val="95213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731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9825"/>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139825"/>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13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91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027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0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59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09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457200" y="454025"/>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8"/>
          <p:cNvSpPr>
            <a:spLocks noGrp="1" noChangeArrowheads="1"/>
          </p:cNvSpPr>
          <p:nvPr>
            <p:ph type="body" idx="1"/>
          </p:nvPr>
        </p:nvSpPr>
        <p:spPr bwMode="auto">
          <a:xfrm>
            <a:off x="457200" y="1139825"/>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8"/>
          <p:cNvSpPr>
            <a:spLocks noChangeArrowheads="1"/>
          </p:cNvSpPr>
          <p:nvPr/>
        </p:nvSpPr>
        <p:spPr bwMode="auto">
          <a:xfrm>
            <a:off x="61913" y="6477000"/>
            <a:ext cx="49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fld id="{0A861250-5B0C-4EDD-9D73-C688CF8A0884}" type="slidenum">
              <a:rPr lang="en-US" b="1">
                <a:solidFill>
                  <a:schemeClr val="bg1"/>
                </a:solidFill>
              </a:rPr>
              <a:pPr algn="ctr"/>
              <a:t>‹#›</a:t>
            </a:fld>
            <a:endParaRPr lang="en-US" b="1">
              <a:solidFill>
                <a:schemeClr val="bg1"/>
              </a:solidFill>
            </a:endParaRPr>
          </a:p>
        </p:txBody>
      </p:sp>
    </p:spTree>
  </p:cSld>
  <p:clrMap bg1="lt1" tx1="dk1" bg2="lt2" tx2="dk2" accent1="accent1" accent2="accent2" accent3="accent3" accent4="accent4" accent5="accent5" accent6="accent6" hlink="hlink" folHlink="folHlink"/>
  <p:sldLayoutIdLst>
    <p:sldLayoutId id="2147483947"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hf hdr="0" ftr="0" dt="0"/>
  <p:txStyles>
    <p:titleStyle>
      <a:lvl1pPr algn="l" rtl="0" eaLnBrk="0" fontAlgn="base" hangingPunct="0">
        <a:spcBef>
          <a:spcPct val="0"/>
        </a:spcBef>
        <a:spcAft>
          <a:spcPct val="0"/>
        </a:spcAft>
        <a:defRPr sz="2400" b="1">
          <a:solidFill>
            <a:srgbClr val="C30C0E"/>
          </a:solidFill>
          <a:latin typeface="Verdana" pitchFamily="34" charset="0"/>
          <a:ea typeface="+mj-ea"/>
          <a:cs typeface="Osaka"/>
        </a:defRPr>
      </a:lvl1pPr>
      <a:lvl2pPr algn="l" rtl="0" eaLnBrk="0" fontAlgn="base" hangingPunct="0">
        <a:spcBef>
          <a:spcPct val="0"/>
        </a:spcBef>
        <a:spcAft>
          <a:spcPct val="0"/>
        </a:spcAft>
        <a:defRPr sz="2400" b="1">
          <a:solidFill>
            <a:srgbClr val="C30C0E"/>
          </a:solidFill>
          <a:latin typeface="Verdana" pitchFamily="34" charset="0"/>
          <a:ea typeface="Osaka" pitchFamily="1" charset="-128"/>
          <a:cs typeface="Osaka"/>
        </a:defRPr>
      </a:lvl2pPr>
      <a:lvl3pPr algn="l" rtl="0" eaLnBrk="0" fontAlgn="base" hangingPunct="0">
        <a:spcBef>
          <a:spcPct val="0"/>
        </a:spcBef>
        <a:spcAft>
          <a:spcPct val="0"/>
        </a:spcAft>
        <a:defRPr sz="2400" b="1">
          <a:solidFill>
            <a:srgbClr val="C30C0E"/>
          </a:solidFill>
          <a:latin typeface="Verdana" pitchFamily="34" charset="0"/>
          <a:ea typeface="Osaka" pitchFamily="1" charset="-128"/>
          <a:cs typeface="Osaka"/>
        </a:defRPr>
      </a:lvl3pPr>
      <a:lvl4pPr algn="l" rtl="0" eaLnBrk="0" fontAlgn="base" hangingPunct="0">
        <a:spcBef>
          <a:spcPct val="0"/>
        </a:spcBef>
        <a:spcAft>
          <a:spcPct val="0"/>
        </a:spcAft>
        <a:defRPr sz="2400" b="1">
          <a:solidFill>
            <a:srgbClr val="C30C0E"/>
          </a:solidFill>
          <a:latin typeface="Verdana" pitchFamily="34" charset="0"/>
          <a:ea typeface="Osaka" pitchFamily="1" charset="-128"/>
          <a:cs typeface="Osaka"/>
        </a:defRPr>
      </a:lvl4pPr>
      <a:lvl5pPr algn="l" rtl="0" eaLnBrk="0" fontAlgn="base" hangingPunct="0">
        <a:spcBef>
          <a:spcPct val="0"/>
        </a:spcBef>
        <a:spcAft>
          <a:spcPct val="0"/>
        </a:spcAft>
        <a:defRPr sz="2400" b="1">
          <a:solidFill>
            <a:srgbClr val="C30C0E"/>
          </a:solidFill>
          <a:latin typeface="Verdana" pitchFamily="34" charset="0"/>
          <a:ea typeface="Osaka" pitchFamily="1" charset="-128"/>
          <a:cs typeface="Osaka"/>
        </a:defRPr>
      </a:lvl5pPr>
      <a:lvl6pPr marL="457200" algn="l" rtl="0" fontAlgn="base">
        <a:spcBef>
          <a:spcPct val="0"/>
        </a:spcBef>
        <a:spcAft>
          <a:spcPct val="0"/>
        </a:spcAft>
        <a:defRPr sz="2400" b="1">
          <a:solidFill>
            <a:srgbClr val="C30C0E"/>
          </a:solidFill>
          <a:latin typeface="Arial" charset="0"/>
          <a:ea typeface="Osaka" pitchFamily="1" charset="-128"/>
        </a:defRPr>
      </a:lvl6pPr>
      <a:lvl7pPr marL="914400" algn="l" rtl="0" fontAlgn="base">
        <a:spcBef>
          <a:spcPct val="0"/>
        </a:spcBef>
        <a:spcAft>
          <a:spcPct val="0"/>
        </a:spcAft>
        <a:defRPr sz="2400" b="1">
          <a:solidFill>
            <a:srgbClr val="C30C0E"/>
          </a:solidFill>
          <a:latin typeface="Arial" charset="0"/>
          <a:ea typeface="Osaka" pitchFamily="1" charset="-128"/>
        </a:defRPr>
      </a:lvl7pPr>
      <a:lvl8pPr marL="1371600" algn="l" rtl="0" fontAlgn="base">
        <a:spcBef>
          <a:spcPct val="0"/>
        </a:spcBef>
        <a:spcAft>
          <a:spcPct val="0"/>
        </a:spcAft>
        <a:defRPr sz="2400" b="1">
          <a:solidFill>
            <a:srgbClr val="C30C0E"/>
          </a:solidFill>
          <a:latin typeface="Arial" charset="0"/>
          <a:ea typeface="Osaka" pitchFamily="1" charset="-128"/>
        </a:defRPr>
      </a:lvl8pPr>
      <a:lvl9pPr marL="1828800" algn="l" rtl="0" fontAlgn="base">
        <a:spcBef>
          <a:spcPct val="0"/>
        </a:spcBef>
        <a:spcAft>
          <a:spcPct val="0"/>
        </a:spcAft>
        <a:defRPr sz="2400" b="1">
          <a:solidFill>
            <a:srgbClr val="C30C0E"/>
          </a:solidFill>
          <a:latin typeface="Arial" charset="0"/>
          <a:ea typeface="Osaka" pitchFamily="1" charset="-128"/>
        </a:defRPr>
      </a:lvl9pPr>
    </p:titleStyle>
    <p:bodyStyle>
      <a:lvl1pPr marL="342900" indent="-342900" algn="l" rtl="0" eaLnBrk="0" fontAlgn="base" hangingPunct="0">
        <a:spcBef>
          <a:spcPct val="20000"/>
        </a:spcBef>
        <a:spcAft>
          <a:spcPct val="0"/>
        </a:spcAft>
        <a:buClr>
          <a:srgbClr val="C30C0E"/>
        </a:buClr>
        <a:buFont typeface="Times" charset="0"/>
        <a:buChar char="•"/>
        <a:defRPr sz="2000">
          <a:solidFill>
            <a:srgbClr val="202221"/>
          </a:solidFill>
          <a:latin typeface="Verdana" pitchFamily="34" charset="0"/>
          <a:ea typeface="+mn-ea"/>
          <a:cs typeface="Osaka"/>
        </a:defRPr>
      </a:lvl1pPr>
      <a:lvl2pPr marL="742950" indent="-285750" algn="l" rtl="0" eaLnBrk="0" fontAlgn="base" hangingPunct="0">
        <a:spcBef>
          <a:spcPct val="20000"/>
        </a:spcBef>
        <a:spcAft>
          <a:spcPct val="0"/>
        </a:spcAft>
        <a:buClr>
          <a:schemeClr val="accent1"/>
        </a:buClr>
        <a:buFont typeface="Times" charset="0"/>
        <a:buChar char="•"/>
        <a:defRPr sz="2000">
          <a:solidFill>
            <a:srgbClr val="202221"/>
          </a:solidFill>
          <a:latin typeface="Verdana" pitchFamily="34" charset="0"/>
          <a:ea typeface="+mn-ea"/>
          <a:cs typeface="Osaka"/>
        </a:defRPr>
      </a:lvl2pPr>
      <a:lvl3pPr marL="1143000" indent="-228600" algn="l" rtl="0" eaLnBrk="0" fontAlgn="base" hangingPunct="0">
        <a:spcBef>
          <a:spcPct val="20000"/>
        </a:spcBef>
        <a:spcAft>
          <a:spcPct val="0"/>
        </a:spcAft>
        <a:buClr>
          <a:schemeClr val="accent1"/>
        </a:buClr>
        <a:buFont typeface="Times" charset="0"/>
        <a:buChar char="•"/>
        <a:defRPr sz="2000">
          <a:solidFill>
            <a:srgbClr val="202221"/>
          </a:solidFill>
          <a:latin typeface="Verdana" pitchFamily="34" charset="0"/>
          <a:ea typeface="+mn-ea"/>
          <a:cs typeface="Osaka"/>
        </a:defRPr>
      </a:lvl3pPr>
      <a:lvl4pPr marL="1600200" indent="-228600" algn="l" rtl="0" eaLnBrk="0" fontAlgn="base" hangingPunct="0">
        <a:spcBef>
          <a:spcPct val="20000"/>
        </a:spcBef>
        <a:spcAft>
          <a:spcPct val="0"/>
        </a:spcAft>
        <a:buClr>
          <a:schemeClr val="accent1"/>
        </a:buClr>
        <a:buFont typeface="Times" charset="0"/>
        <a:buChar char="•"/>
        <a:defRPr sz="2000">
          <a:solidFill>
            <a:srgbClr val="202221"/>
          </a:solidFill>
          <a:latin typeface="Verdana" pitchFamily="34" charset="0"/>
          <a:ea typeface="+mn-ea"/>
          <a:cs typeface="Osaka"/>
        </a:defRPr>
      </a:lvl4pPr>
      <a:lvl5pPr marL="2057400" indent="-228600" algn="l" rtl="0" eaLnBrk="0" fontAlgn="base" hangingPunct="0">
        <a:spcBef>
          <a:spcPct val="20000"/>
        </a:spcBef>
        <a:spcAft>
          <a:spcPct val="0"/>
        </a:spcAft>
        <a:buClr>
          <a:schemeClr val="accent1"/>
        </a:buClr>
        <a:buFont typeface="Times" charset="0"/>
        <a:buChar char="•"/>
        <a:defRPr sz="2000">
          <a:solidFill>
            <a:srgbClr val="202221"/>
          </a:solidFill>
          <a:latin typeface="Verdana" pitchFamily="34" charset="0"/>
          <a:ea typeface="+mn-ea"/>
          <a:cs typeface="Osaka"/>
        </a:defRPr>
      </a:lvl5pPr>
      <a:lvl6pPr marL="2514600" indent="-228600" algn="l" rtl="0" fontAlgn="base">
        <a:spcBef>
          <a:spcPct val="20000"/>
        </a:spcBef>
        <a:spcAft>
          <a:spcPct val="0"/>
        </a:spcAft>
        <a:buClr>
          <a:schemeClr val="accent1"/>
        </a:buClr>
        <a:buFont typeface="Times" pitchFamily="18" charset="0"/>
        <a:buChar char="•"/>
        <a:defRPr sz="2000">
          <a:solidFill>
            <a:srgbClr val="202221"/>
          </a:solidFill>
          <a:latin typeface="+mn-lt"/>
          <a:ea typeface="+mn-ea"/>
        </a:defRPr>
      </a:lvl6pPr>
      <a:lvl7pPr marL="2971800" indent="-228600" algn="l" rtl="0" fontAlgn="base">
        <a:spcBef>
          <a:spcPct val="20000"/>
        </a:spcBef>
        <a:spcAft>
          <a:spcPct val="0"/>
        </a:spcAft>
        <a:buClr>
          <a:schemeClr val="accent1"/>
        </a:buClr>
        <a:buFont typeface="Times" pitchFamily="18" charset="0"/>
        <a:buChar char="•"/>
        <a:defRPr sz="2000">
          <a:solidFill>
            <a:srgbClr val="202221"/>
          </a:solidFill>
          <a:latin typeface="+mn-lt"/>
          <a:ea typeface="+mn-ea"/>
        </a:defRPr>
      </a:lvl7pPr>
      <a:lvl8pPr marL="3429000" indent="-228600" algn="l" rtl="0" fontAlgn="base">
        <a:spcBef>
          <a:spcPct val="20000"/>
        </a:spcBef>
        <a:spcAft>
          <a:spcPct val="0"/>
        </a:spcAft>
        <a:buClr>
          <a:schemeClr val="accent1"/>
        </a:buClr>
        <a:buFont typeface="Times" pitchFamily="18" charset="0"/>
        <a:buChar char="•"/>
        <a:defRPr sz="2000">
          <a:solidFill>
            <a:srgbClr val="202221"/>
          </a:solidFill>
          <a:latin typeface="+mn-lt"/>
          <a:ea typeface="+mn-ea"/>
        </a:defRPr>
      </a:lvl8pPr>
      <a:lvl9pPr marL="3886200" indent="-228600" algn="l" rtl="0" fontAlgn="base">
        <a:spcBef>
          <a:spcPct val="20000"/>
        </a:spcBef>
        <a:spcAft>
          <a:spcPct val="0"/>
        </a:spcAft>
        <a:buClr>
          <a:schemeClr val="accent1"/>
        </a:buClr>
        <a:buFont typeface="Times" pitchFamily="18" charset="0"/>
        <a:buChar char="•"/>
        <a:defRPr sz="2000">
          <a:solidFill>
            <a:srgbClr val="20222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FEC5B-13B1-D148-A579-F235E437BC26}" type="datetimeFigureOut">
              <a:rPr lang="en-US" smtClean="0"/>
              <a:t>10/15/18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61FD6-A7C8-1847-9550-61CA53BACAFE}" type="slidenum">
              <a:rPr lang="en-US" smtClean="0"/>
              <a:t>‹#›</a:t>
            </a:fld>
            <a:endParaRPr lang="en-US"/>
          </a:p>
        </p:txBody>
      </p:sp>
    </p:spTree>
    <p:extLst>
      <p:ext uri="{BB962C8B-B14F-4D97-AF65-F5344CB8AC3E}">
        <p14:creationId xmlns:p14="http://schemas.microsoft.com/office/powerpoint/2010/main" val="339949699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2.emf"/><Relationship Id="rId3" Type="http://schemas.openxmlformats.org/officeDocument/2006/relationships/image" Target="../media/image23.jpeg"/><Relationship Id="rId7" Type="http://schemas.openxmlformats.org/officeDocument/2006/relationships/image" Target="../media/image19.emf"/><Relationship Id="rId12"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oleObject" Target="../embeddings/oleObject7.bin"/><Relationship Id="rId12" Type="http://schemas.openxmlformats.org/officeDocument/2006/relationships/image" Target="../media/image28.e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5.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7.emf"/><Relationship Id="rId4" Type="http://schemas.openxmlformats.org/officeDocument/2006/relationships/image" Target="../media/image30.jpeg"/><Relationship Id="rId9" Type="http://schemas.openxmlformats.org/officeDocument/2006/relationships/oleObject" Target="../embeddings/oleObject8.bin"/><Relationship Id="rId1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education.ti.com/en/timathnspired/us/home" TargetMode="External"/><Relationship Id="rId1" Type="http://schemas.openxmlformats.org/officeDocument/2006/relationships/slideLayout" Target="../slideLayouts/slideLayout2.xml"/><Relationship Id="rId6" Type="http://schemas.openxmlformats.org/officeDocument/2006/relationships/hyperlink" Target="https://education.ti.com/en/professional-development/teachers-and-teams/online-learning" TargetMode="External"/><Relationship Id="rId5" Type="http://schemas.openxmlformats.org/officeDocument/2006/relationships/image" Target="../media/image34.png"/><Relationship Id="rId4" Type="http://schemas.openxmlformats.org/officeDocument/2006/relationships/hyperlink" Target="https://education.ti.com/e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ducation.ti.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24488" y="1219200"/>
            <a:ext cx="4648200" cy="2286000"/>
          </a:xfrm>
        </p:spPr>
        <p:txBody>
          <a:bodyPr/>
          <a:lstStyle/>
          <a:p>
            <a:r>
              <a:rPr lang="en-US" sz="3600" dirty="0"/>
              <a:t>Using the </a:t>
            </a:r>
            <a:br>
              <a:rPr lang="en-US" sz="3600" dirty="0"/>
            </a:br>
            <a:r>
              <a:rPr lang="en-US" sz="3600" dirty="0"/>
              <a:t>TI </a:t>
            </a:r>
            <a:r>
              <a:rPr lang="en-US" sz="3600" dirty="0" err="1"/>
              <a:t>Nspire</a:t>
            </a:r>
            <a:r>
              <a:rPr lang="en-US" sz="3600" baseline="30000" dirty="0" err="1"/>
              <a:t>TM</a:t>
            </a:r>
            <a:r>
              <a:rPr lang="en-US" sz="3600" dirty="0"/>
              <a:t> </a:t>
            </a:r>
            <a:r>
              <a:rPr lang="en-US" sz="3600" dirty="0" err="1"/>
              <a:t>Navigator</a:t>
            </a:r>
            <a:r>
              <a:rPr lang="en-US" sz="3600" baseline="30000" dirty="0" err="1"/>
              <a:t>TM</a:t>
            </a:r>
            <a:br>
              <a:rPr lang="en-US" sz="3600" baseline="30000" dirty="0"/>
            </a:br>
            <a:r>
              <a:rPr lang="en-US" sz="3600" dirty="0"/>
              <a:t>to Promote </a:t>
            </a:r>
            <a:br>
              <a:rPr lang="en-US" sz="3600" dirty="0"/>
            </a:br>
            <a:r>
              <a:rPr lang="en-US" sz="3600" dirty="0"/>
              <a:t>Student </a:t>
            </a:r>
            <a:br>
              <a:rPr lang="en-US" sz="3600" dirty="0"/>
            </a:br>
            <a:r>
              <a:rPr lang="en-US" sz="3600" dirty="0"/>
              <a:t>Success </a:t>
            </a:r>
          </a:p>
        </p:txBody>
      </p:sp>
      <p:sp>
        <p:nvSpPr>
          <p:cNvPr id="2" name="TextBox 1"/>
          <p:cNvSpPr txBox="1"/>
          <p:nvPr/>
        </p:nvSpPr>
        <p:spPr>
          <a:xfrm>
            <a:off x="5424488" y="4724400"/>
            <a:ext cx="3398837" cy="1323975"/>
          </a:xfrm>
          <a:prstGeom prst="rect">
            <a:avLst/>
          </a:prstGeom>
          <a:noFill/>
        </p:spPr>
        <p:txBody>
          <a:bodyPr wrap="none">
            <a:spAutoFit/>
          </a:bodyPr>
          <a:lstStyle/>
          <a:p>
            <a:pPr>
              <a:defRPr/>
            </a:pPr>
            <a:r>
              <a:rPr lang="en-US" dirty="0">
                <a:solidFill>
                  <a:schemeClr val="accent3">
                    <a:lumMod val="20000"/>
                    <a:lumOff val="80000"/>
                  </a:schemeClr>
                </a:solidFill>
              </a:rPr>
              <a:t>Valerie Hudson</a:t>
            </a:r>
          </a:p>
          <a:p>
            <a:pPr>
              <a:defRPr/>
            </a:pPr>
            <a:r>
              <a:rPr lang="en-US" dirty="0">
                <a:solidFill>
                  <a:schemeClr val="accent3">
                    <a:lumMod val="20000"/>
                    <a:lumOff val="80000"/>
                  </a:schemeClr>
                </a:solidFill>
              </a:rPr>
              <a:t>Texas Instruments Instructor</a:t>
            </a:r>
          </a:p>
          <a:p>
            <a:pPr>
              <a:defRPr/>
            </a:pPr>
            <a:r>
              <a:rPr lang="en-US" dirty="0">
                <a:solidFill>
                  <a:schemeClr val="accent3">
                    <a:lumMod val="20000"/>
                    <a:lumOff val="80000"/>
                  </a:schemeClr>
                </a:solidFill>
              </a:rPr>
              <a:t>817-455-2269</a:t>
            </a:r>
          </a:p>
          <a:p>
            <a:pPr>
              <a:defRPr/>
            </a:pPr>
            <a:r>
              <a:rPr lang="en-US" dirty="0">
                <a:solidFill>
                  <a:schemeClr val="accent3">
                    <a:lumMod val="20000"/>
                    <a:lumOff val="80000"/>
                  </a:schemeClr>
                </a:solidFill>
              </a:rPr>
              <a:t>vhudsonmath@gmail.com</a:t>
            </a:r>
          </a:p>
        </p:txBody>
      </p:sp>
    </p:spTree>
    <p:extLst>
      <p:ext uri="{BB962C8B-B14F-4D97-AF65-F5344CB8AC3E}">
        <p14:creationId xmlns:p14="http://schemas.microsoft.com/office/powerpoint/2010/main" val="3748547888"/>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xmlns:p14="http://schemas.microsoft.com/office/powerpoint/2010/main" spd="slow" advClick="0" advTm="4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5109622"/>
            <a:ext cx="6781800" cy="767201"/>
          </a:xfrm>
        </p:spPr>
        <p:txBody>
          <a:bodyPr>
            <a:normAutofit fontScale="90000"/>
          </a:bodyPr>
          <a:lstStyle/>
          <a:p>
            <a:r>
              <a:rPr lang="en-US" sz="4000" dirty="0">
                <a:latin typeface="Arial Black"/>
                <a:cs typeface="Arial Black"/>
              </a:rPr>
              <a:t>Problem Solving Activities</a:t>
            </a:r>
          </a:p>
        </p:txBody>
      </p:sp>
      <p:pic>
        <p:nvPicPr>
          <p:cNvPr id="4" name="Picture 3"/>
          <p:cNvPicPr>
            <a:picLocks noChangeAspect="1"/>
          </p:cNvPicPr>
          <p:nvPr/>
        </p:nvPicPr>
        <p:blipFill>
          <a:blip r:embed="rId2"/>
          <a:stretch>
            <a:fillRect/>
          </a:stretch>
        </p:blipFill>
        <p:spPr>
          <a:xfrm>
            <a:off x="673101" y="495301"/>
            <a:ext cx="4407016" cy="3314248"/>
          </a:xfrm>
          <a:prstGeom prst="rect">
            <a:avLst/>
          </a:prstGeom>
        </p:spPr>
      </p:pic>
      <p:pic>
        <p:nvPicPr>
          <p:cNvPr id="5" name="Picture 4"/>
          <p:cNvPicPr>
            <a:picLocks noChangeAspect="1"/>
          </p:cNvPicPr>
          <p:nvPr/>
        </p:nvPicPr>
        <p:blipFill>
          <a:blip r:embed="rId3"/>
          <a:stretch>
            <a:fillRect/>
          </a:stretch>
        </p:blipFill>
        <p:spPr>
          <a:xfrm>
            <a:off x="3864998" y="1693133"/>
            <a:ext cx="4484770" cy="3338178"/>
          </a:xfrm>
          <a:prstGeom prst="rect">
            <a:avLst/>
          </a:prstGeom>
        </p:spPr>
      </p:pic>
    </p:spTree>
    <p:extLst>
      <p:ext uri="{BB962C8B-B14F-4D97-AF65-F5344CB8AC3E}">
        <p14:creationId xmlns:p14="http://schemas.microsoft.com/office/powerpoint/2010/main" val="379663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71600"/>
          </a:xfrm>
        </p:spPr>
        <p:txBody>
          <a:bodyPr/>
          <a:lstStyle/>
          <a:p>
            <a:r>
              <a:rPr lang="en-US" sz="3600" dirty="0"/>
              <a:t>Activity: Growing Patterns 	</a:t>
            </a:r>
            <a:r>
              <a:rPr lang="en-US" sz="3200" dirty="0"/>
              <a:t>		</a:t>
            </a:r>
          </a:p>
        </p:txBody>
      </p:sp>
      <p:sp>
        <p:nvSpPr>
          <p:cNvPr id="3" name="TextBox 2"/>
          <p:cNvSpPr txBox="1"/>
          <p:nvPr/>
        </p:nvSpPr>
        <p:spPr>
          <a:xfrm>
            <a:off x="609600" y="1524000"/>
            <a:ext cx="7772400" cy="3970318"/>
          </a:xfrm>
          <a:prstGeom prst="rect">
            <a:avLst/>
          </a:prstGeom>
          <a:noFill/>
        </p:spPr>
        <p:txBody>
          <a:bodyPr wrap="square" rtlCol="0">
            <a:spAutoFit/>
          </a:bodyPr>
          <a:lstStyle/>
          <a:p>
            <a:pPr marL="457200" indent="-457200">
              <a:buFont typeface="Arial"/>
              <a:buChar char="•"/>
            </a:pPr>
            <a:r>
              <a:rPr lang="en-US" sz="2800" dirty="0"/>
              <a:t>Patterns are generated in order to count and record the number of tiles needed to form the figures. </a:t>
            </a:r>
          </a:p>
          <a:p>
            <a:pPr marL="457200" indent="-457200">
              <a:buFont typeface="Arial"/>
              <a:buChar char="•"/>
            </a:pPr>
            <a:endParaRPr lang="en-US" sz="2800" dirty="0"/>
          </a:p>
          <a:p>
            <a:pPr marL="457200" indent="-457200">
              <a:buFont typeface="Arial"/>
              <a:buChar char="•"/>
            </a:pPr>
            <a:r>
              <a:rPr lang="en-US" sz="2800" dirty="0"/>
              <a:t>Investigate the perimeters of figures at various stages in the pattern. </a:t>
            </a:r>
          </a:p>
          <a:p>
            <a:endParaRPr lang="en-US" sz="2800" dirty="0"/>
          </a:p>
          <a:p>
            <a:pPr marL="457200" indent="-457200">
              <a:buFont typeface="Arial"/>
              <a:buChar char="•"/>
            </a:pPr>
            <a:endParaRPr lang="en-US" sz="2800" dirty="0"/>
          </a:p>
          <a:p>
            <a:pPr marL="457200" indent="-457200">
              <a:buFont typeface="Arial"/>
              <a:buChar char="•"/>
            </a:pPr>
            <a:endParaRPr lang="en-US" sz="2800" dirty="0"/>
          </a:p>
        </p:txBody>
      </p:sp>
    </p:spTree>
    <p:extLst>
      <p:ext uri="{BB962C8B-B14F-4D97-AF65-F5344CB8AC3E}">
        <p14:creationId xmlns:p14="http://schemas.microsoft.com/office/powerpoint/2010/main" val="331357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71600"/>
          </a:xfrm>
        </p:spPr>
        <p:txBody>
          <a:bodyPr/>
          <a:lstStyle/>
          <a:p>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Differentiating Instruction—Student Self-Check</a:t>
            </a:r>
            <a:b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200" dirty="0"/>
              <a:t>		</a:t>
            </a:r>
          </a:p>
        </p:txBody>
      </p:sp>
      <p:sp>
        <p:nvSpPr>
          <p:cNvPr id="3" name="TextBox 2"/>
          <p:cNvSpPr txBox="1"/>
          <p:nvPr/>
        </p:nvSpPr>
        <p:spPr>
          <a:xfrm>
            <a:off x="685800" y="1924050"/>
            <a:ext cx="7772400" cy="1384995"/>
          </a:xfrm>
          <a:prstGeom prst="rect">
            <a:avLst/>
          </a:prstGeom>
          <a:noFill/>
        </p:spPr>
        <p:txBody>
          <a:bodyPr wrap="square" rtlCol="0">
            <a:spAutoFit/>
          </a:bodyPr>
          <a:lstStyle/>
          <a:p>
            <a:r>
              <a:rPr lang="en-US" sz="2800" b="1" dirty="0"/>
              <a:t>End of class “Ticket Out”</a:t>
            </a:r>
          </a:p>
          <a:p>
            <a:pPr marL="457200" indent="-457200">
              <a:buFont typeface="Arial"/>
              <a:buChar char="•"/>
            </a:pPr>
            <a:endParaRPr lang="en-US" sz="2800" dirty="0"/>
          </a:p>
          <a:p>
            <a:pPr marL="457200" indent="-457200">
              <a:buFont typeface="Arial"/>
              <a:buChar char="•"/>
            </a:pPr>
            <a:endParaRPr lang="en-US" sz="2800" dirty="0"/>
          </a:p>
        </p:txBody>
      </p:sp>
      <p:pic>
        <p:nvPicPr>
          <p:cNvPr id="5" name="Picture 4">
            <a:extLst>
              <a:ext uri="{FF2B5EF4-FFF2-40B4-BE49-F238E27FC236}">
                <a16:creationId xmlns:a16="http://schemas.microsoft.com/office/drawing/2014/main" id="{DF6801F1-D924-374F-8B6A-157CA65EF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90800"/>
            <a:ext cx="4462859" cy="3347144"/>
          </a:xfrm>
          <a:prstGeom prst="rect">
            <a:avLst/>
          </a:prstGeom>
        </p:spPr>
      </p:pic>
    </p:spTree>
    <p:extLst>
      <p:ext uri="{BB962C8B-B14F-4D97-AF65-F5344CB8AC3E}">
        <p14:creationId xmlns:p14="http://schemas.microsoft.com/office/powerpoint/2010/main" val="2317331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txBox="1">
            <a:spLocks noGrp="1"/>
          </p:cNvSpPr>
          <p:nvPr/>
        </p:nvSpPr>
        <p:spPr>
          <a:xfrm>
            <a:off x="6553200" y="6492875"/>
            <a:ext cx="2133600" cy="365125"/>
          </a:xfrm>
          <a:prstGeom prst="rect">
            <a:avLst/>
          </a:prstGeom>
          <a:noFill/>
        </p:spPr>
        <p:txBody>
          <a:bodyPr anchor="ctr"/>
          <a:lstStyle/>
          <a:p>
            <a:pPr algn="r" eaLnBrk="1" fontAlgn="auto" hangingPunct="1">
              <a:spcBef>
                <a:spcPts val="0"/>
              </a:spcBef>
              <a:spcAft>
                <a:spcPts val="0"/>
              </a:spcAft>
              <a:defRPr/>
            </a:pPr>
            <a:fld id="{2C3D9760-BE37-4168-8DB9-C2CFB587B717}" type="slidenum">
              <a:rPr lang="en-US" sz="1200" i="0">
                <a:solidFill>
                  <a:schemeClr val="tx1">
                    <a:tint val="75000"/>
                  </a:schemeClr>
                </a:solidFill>
                <a:latin typeface="+mn-lt"/>
                <a:ea typeface="+mn-ea"/>
              </a:rPr>
              <a:pPr algn="r" eaLnBrk="1" fontAlgn="auto" hangingPunct="1">
                <a:spcBef>
                  <a:spcPts val="0"/>
                </a:spcBef>
                <a:spcAft>
                  <a:spcPts val="0"/>
                </a:spcAft>
                <a:defRPr/>
              </a:pPr>
              <a:t>13</a:t>
            </a:fld>
            <a:endParaRPr lang="en-US" sz="1200" i="0" dirty="0">
              <a:solidFill>
                <a:schemeClr val="tx1">
                  <a:tint val="75000"/>
                </a:schemeClr>
              </a:solidFill>
              <a:latin typeface="+mn-lt"/>
              <a:ea typeface="+mn-ea"/>
            </a:endParaRPr>
          </a:p>
        </p:txBody>
      </p:sp>
      <p:sp>
        <p:nvSpPr>
          <p:cNvPr id="2" name="TextBox 1"/>
          <p:cNvSpPr txBox="1"/>
          <p:nvPr/>
        </p:nvSpPr>
        <p:spPr>
          <a:xfrm>
            <a:off x="1066800" y="457200"/>
            <a:ext cx="7162800" cy="1508105"/>
          </a:xfrm>
          <a:prstGeom prst="rect">
            <a:avLst/>
          </a:prstGeom>
          <a:noFill/>
        </p:spPr>
        <p:txBody>
          <a:bodyPr>
            <a:spAutoFit/>
          </a:bodyPr>
          <a:lstStyle/>
          <a:p>
            <a:pPr>
              <a:defRPr/>
            </a:pPr>
            <a:r>
              <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Differentiating Instruction--</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Lesson Snippet:  Algebra 1</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a:extLst>
              <a:ext uri="{FF2B5EF4-FFF2-40B4-BE49-F238E27FC236}">
                <a16:creationId xmlns:a16="http://schemas.microsoft.com/office/drawing/2014/main" id="{63D89B17-C8E2-054B-819E-EEE949DD79F5}"/>
              </a:ext>
            </a:extLst>
          </p:cNvPr>
          <p:cNvSpPr txBox="1"/>
          <p:nvPr/>
        </p:nvSpPr>
        <p:spPr>
          <a:xfrm>
            <a:off x="1066800" y="1752600"/>
            <a:ext cx="7162800" cy="4278094"/>
          </a:xfrm>
          <a:prstGeom prst="rect">
            <a:avLst/>
          </a:prstGeom>
          <a:noFill/>
        </p:spPr>
        <p:txBody>
          <a:bodyPr wrap="square" rtlCol="0">
            <a:spAutoFit/>
          </a:bodyPr>
          <a:lstStyle/>
          <a:p>
            <a:r>
              <a:rPr lang="en-US" sz="2800" b="1" dirty="0"/>
              <a:t>Discussion </a:t>
            </a:r>
          </a:p>
          <a:p>
            <a:pPr marL="457200" indent="-457200">
              <a:buFont typeface="Arial" panose="020B0604020202020204" pitchFamily="34" charset="0"/>
              <a:buChar char="•"/>
            </a:pPr>
            <a:r>
              <a:rPr lang="en-US" sz="2800" dirty="0"/>
              <a:t>What was the content of the lesson?</a:t>
            </a:r>
          </a:p>
          <a:p>
            <a:pPr marL="457200" indent="-457200">
              <a:buFont typeface="Arial" panose="020B0604020202020204" pitchFamily="34" charset="0"/>
              <a:buChar char="•"/>
            </a:pPr>
            <a:r>
              <a:rPr lang="en-US" sz="2800" dirty="0"/>
              <a:t>What tools were used to assess the lesson? </a:t>
            </a:r>
          </a:p>
          <a:p>
            <a:pPr marL="457200" indent="-457200">
              <a:buFont typeface="Arial" panose="020B0604020202020204" pitchFamily="34" charset="0"/>
              <a:buChar char="•"/>
            </a:pPr>
            <a:r>
              <a:rPr lang="en-US" sz="2800" dirty="0"/>
              <a:t>How did the teacher modify the lesson?</a:t>
            </a:r>
          </a:p>
          <a:p>
            <a:pPr marL="457200" indent="-457200">
              <a:buFont typeface="Arial" panose="020B0604020202020204" pitchFamily="34" charset="0"/>
              <a:buChar char="•"/>
            </a:pPr>
            <a:r>
              <a:rPr lang="en-US" sz="2800" dirty="0"/>
              <a:t>How could the teacher modify the lesson? </a:t>
            </a:r>
          </a:p>
          <a:p>
            <a:pPr marL="457200" indent="-457200">
              <a:buFont typeface="Arial" panose="020B0604020202020204" pitchFamily="34" charset="0"/>
              <a:buChar char="•"/>
            </a:pPr>
            <a:r>
              <a:rPr lang="en-US" sz="2800" dirty="0"/>
              <a:t>What other assessment tools might be used? </a:t>
            </a:r>
          </a:p>
          <a:p>
            <a:endParaRPr lang="en-US" dirty="0"/>
          </a:p>
        </p:txBody>
      </p:sp>
    </p:spTree>
    <p:extLst>
      <p:ext uri="{BB962C8B-B14F-4D97-AF65-F5344CB8AC3E}">
        <p14:creationId xmlns:p14="http://schemas.microsoft.com/office/powerpoint/2010/main" val="19407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 3"/>
          <p:cNvPicPr/>
          <p:nvPr/>
        </p:nvPicPr>
        <p:blipFill>
          <a:blip r:embed="rId2"/>
          <a:srcRect/>
          <a:stretch>
            <a:fillRect/>
          </a:stretch>
        </p:blipFill>
        <p:spPr bwMode="auto">
          <a:xfrm>
            <a:off x="2475116" y="1205091"/>
            <a:ext cx="4081998" cy="5299804"/>
          </a:xfrm>
          <a:prstGeom prst="rect">
            <a:avLst/>
          </a:prstGeom>
          <a:noFill/>
          <a:ln w="12700">
            <a:noFill/>
            <a:miter lim="800000"/>
            <a:headEnd/>
            <a:tailEnd/>
          </a:ln>
        </p:spPr>
      </p:pic>
      <p:sp>
        <p:nvSpPr>
          <p:cNvPr id="6" name="TextBox 5"/>
          <p:cNvSpPr txBox="1"/>
          <p:nvPr/>
        </p:nvSpPr>
        <p:spPr>
          <a:xfrm>
            <a:off x="427638" y="336907"/>
            <a:ext cx="8293584"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Calibri"/>
                <a:ea typeface="+mn-ea"/>
                <a:cs typeface="+mn-cs"/>
              </a:rPr>
              <a:t>What is the slope of the graph?</a:t>
            </a:r>
          </a:p>
        </p:txBody>
      </p:sp>
    </p:spTree>
    <p:extLst>
      <p:ext uri="{BB962C8B-B14F-4D97-AF65-F5344CB8AC3E}">
        <p14:creationId xmlns:p14="http://schemas.microsoft.com/office/powerpoint/2010/main" val="42757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angerous-Ski-Slope.jpg"/>
          <p:cNvPicPr/>
          <p:nvPr/>
        </p:nvPicPr>
        <p:blipFill>
          <a:blip r:embed="rId2"/>
          <a:stretch>
            <a:fillRect/>
          </a:stretch>
        </p:blipFill>
        <p:spPr>
          <a:xfrm>
            <a:off x="272133" y="2436096"/>
            <a:ext cx="4030163" cy="2980333"/>
          </a:xfrm>
          <a:prstGeom prst="rect">
            <a:avLst/>
          </a:prstGeom>
        </p:spPr>
      </p:pic>
      <p:pic>
        <p:nvPicPr>
          <p:cNvPr id="11" name="Picture 10" descr="easy ski slope.jpg"/>
          <p:cNvPicPr/>
          <p:nvPr/>
        </p:nvPicPr>
        <p:blipFill>
          <a:blip r:embed="rId3"/>
          <a:stretch>
            <a:fillRect/>
          </a:stretch>
        </p:blipFill>
        <p:spPr>
          <a:xfrm flipH="1">
            <a:off x="4678097" y="2436096"/>
            <a:ext cx="4185670" cy="2980333"/>
          </a:xfrm>
          <a:prstGeom prst="rect">
            <a:avLst/>
          </a:prstGeom>
        </p:spPr>
      </p:pic>
      <p:sp>
        <p:nvSpPr>
          <p:cNvPr id="13" name="TextBox 12"/>
          <p:cNvSpPr txBox="1"/>
          <p:nvPr/>
        </p:nvSpPr>
        <p:spPr>
          <a:xfrm>
            <a:off x="3758030" y="4862431"/>
            <a:ext cx="54426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A</a:t>
            </a:r>
          </a:p>
        </p:txBody>
      </p:sp>
      <p:sp>
        <p:nvSpPr>
          <p:cNvPr id="14" name="TextBox 13"/>
          <p:cNvSpPr txBox="1"/>
          <p:nvPr/>
        </p:nvSpPr>
        <p:spPr>
          <a:xfrm>
            <a:off x="8319501" y="4862431"/>
            <a:ext cx="54426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B</a:t>
            </a:r>
          </a:p>
        </p:txBody>
      </p:sp>
      <p:sp>
        <p:nvSpPr>
          <p:cNvPr id="15" name="TextBox 14"/>
          <p:cNvSpPr txBox="1"/>
          <p:nvPr/>
        </p:nvSpPr>
        <p:spPr>
          <a:xfrm>
            <a:off x="609060" y="1344334"/>
            <a:ext cx="7710441"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Calibri"/>
                <a:ea typeface="+mn-ea"/>
                <a:cs typeface="+mn-cs"/>
              </a:rPr>
              <a:t>Which ski slope is steeper?</a:t>
            </a:r>
          </a:p>
        </p:txBody>
      </p:sp>
    </p:spTree>
    <p:extLst>
      <p:ext uri="{BB962C8B-B14F-4D97-AF65-F5344CB8AC3E}">
        <p14:creationId xmlns:p14="http://schemas.microsoft.com/office/powerpoint/2010/main" val="5319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0300"/>
            <a:ext cx="8229600" cy="1308754"/>
          </a:xfrm>
        </p:spPr>
        <p:txBody>
          <a:bodyPr/>
          <a:lstStyle/>
          <a:p>
            <a:r>
              <a:rPr lang="en-US" dirty="0">
                <a:solidFill>
                  <a:srgbClr val="FFFFFF"/>
                </a:solidFill>
              </a:rPr>
              <a:t>Find the slope of a line containing the points (4, 2) and (2, 1). </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4" name="Content Placeholder 2"/>
          <p:cNvSpPr txBox="1">
            <a:spLocks/>
          </p:cNvSpPr>
          <p:nvPr/>
        </p:nvSpPr>
        <p:spPr>
          <a:xfrm>
            <a:off x="457200" y="2886450"/>
            <a:ext cx="8229600" cy="130875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FFFFFF"/>
                </a:solidFill>
                <a:effectLst/>
                <a:uLnTx/>
                <a:uFillTx/>
                <a:latin typeface="Calibri"/>
                <a:ea typeface="+mn-ea"/>
                <a:cs typeface="+mn-cs"/>
              </a:rPr>
              <a:t>Find the slope of a line containing the points (2, 3) and (4, 6).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Box 4"/>
          <p:cNvSpPr txBox="1"/>
          <p:nvPr/>
        </p:nvSpPr>
        <p:spPr>
          <a:xfrm>
            <a:off x="4030163" y="1648835"/>
            <a:ext cx="1321790"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1F497D">
                    <a:lumMod val="40000"/>
                    <a:lumOff val="60000"/>
                  </a:srgbClr>
                </a:solidFill>
                <a:effectLst/>
                <a:uLnTx/>
                <a:uFillTx/>
                <a:latin typeface="Calibri"/>
                <a:ea typeface="+mn-ea"/>
                <a:cs typeface="+mn-cs"/>
              </a:rPr>
              <a:t>m</a:t>
            </a:r>
            <a:r>
              <a:rPr kumimoji="0" lang="en-US" sz="2800" b="0" i="0" u="none" strike="noStrike" kern="1200" cap="none" spc="0" normalizeH="0" baseline="0" noProof="0" dirty="0">
                <a:ln>
                  <a:noFill/>
                </a:ln>
                <a:solidFill>
                  <a:srgbClr val="1F497D">
                    <a:lumMod val="40000"/>
                    <a:lumOff val="60000"/>
                  </a:srgbClr>
                </a:solidFill>
                <a:effectLst/>
                <a:uLnTx/>
                <a:uFillTx/>
                <a:latin typeface="Calibri"/>
                <a:ea typeface="+mn-ea"/>
                <a:cs typeface="+mn-cs"/>
              </a:rPr>
              <a:t> = 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40000"/>
                  <a:lumOff val="60000"/>
                </a:srgbClr>
              </a:solidFill>
              <a:effectLst/>
              <a:uLnTx/>
              <a:uFillTx/>
              <a:latin typeface="Calibri"/>
              <a:ea typeface="+mn-ea"/>
              <a:cs typeface="+mn-cs"/>
            </a:endParaRPr>
          </a:p>
        </p:txBody>
      </p:sp>
      <p:sp>
        <p:nvSpPr>
          <p:cNvPr id="6" name="TextBox 5"/>
          <p:cNvSpPr txBox="1"/>
          <p:nvPr/>
        </p:nvSpPr>
        <p:spPr>
          <a:xfrm>
            <a:off x="4030163" y="3394985"/>
            <a:ext cx="1490254"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1F497D">
                    <a:lumMod val="40000"/>
                    <a:lumOff val="60000"/>
                  </a:srgbClr>
                </a:solidFill>
                <a:effectLst/>
                <a:uLnTx/>
                <a:uFillTx/>
                <a:latin typeface="Calibri"/>
                <a:ea typeface="+mn-ea"/>
                <a:cs typeface="+mn-cs"/>
              </a:rPr>
              <a:t>m</a:t>
            </a:r>
            <a:r>
              <a:rPr kumimoji="0" lang="en-US" sz="2800" b="0" i="0" u="none" strike="noStrike" kern="1200" cap="none" spc="0" normalizeH="0" baseline="0" noProof="0" dirty="0">
                <a:ln>
                  <a:noFill/>
                </a:ln>
                <a:solidFill>
                  <a:srgbClr val="1F497D">
                    <a:lumMod val="40000"/>
                    <a:lumOff val="60000"/>
                  </a:srgbClr>
                </a:solidFill>
                <a:effectLst/>
                <a:uLnTx/>
                <a:uFillTx/>
                <a:latin typeface="Calibri"/>
                <a:ea typeface="+mn-ea"/>
                <a:cs typeface="+mn-cs"/>
              </a:rPr>
              <a:t> = 3/2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9269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0150"/>
            <a:ext cx="8229600" cy="2138063"/>
          </a:xfrm>
        </p:spPr>
        <p:txBody>
          <a:bodyPr>
            <a:normAutofit fontScale="92500"/>
          </a:bodyPr>
          <a:lstStyle/>
          <a:p>
            <a:pPr>
              <a:buNone/>
            </a:pPr>
            <a:r>
              <a:rPr lang="en-US" dirty="0">
                <a:solidFill>
                  <a:schemeClr val="bg1"/>
                </a:solidFill>
              </a:rPr>
              <a:t>Which is more likely?</a:t>
            </a:r>
          </a:p>
          <a:p>
            <a:pPr marL="514350" indent="-514350">
              <a:buFont typeface="+mj-lt"/>
              <a:buAutoNum type="alphaUcPeriod"/>
            </a:pPr>
            <a:r>
              <a:rPr lang="en-US" dirty="0">
                <a:solidFill>
                  <a:schemeClr val="bg1"/>
                </a:solidFill>
              </a:rPr>
              <a:t>The slope of A is 1/2 and the slope of B is 3/2.</a:t>
            </a:r>
          </a:p>
          <a:p>
            <a:pPr marL="514350" indent="-514350">
              <a:buFont typeface="+mj-lt"/>
              <a:buAutoNum type="alphaUcPeriod"/>
            </a:pPr>
            <a:r>
              <a:rPr lang="en-US" dirty="0">
                <a:solidFill>
                  <a:schemeClr val="bg1"/>
                </a:solidFill>
              </a:rPr>
              <a:t>The slope of A is 3/2 and the slope of B is 1/2. </a:t>
            </a:r>
          </a:p>
          <a:p>
            <a:pPr>
              <a:buNone/>
            </a:pPr>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p:txBody>
      </p:sp>
      <p:pic>
        <p:nvPicPr>
          <p:cNvPr id="4" name="Picture 3" descr="Dangerous-Ski-Slope.jpg"/>
          <p:cNvPicPr/>
          <p:nvPr/>
        </p:nvPicPr>
        <p:blipFill>
          <a:blip r:embed="rId3"/>
          <a:stretch>
            <a:fillRect/>
          </a:stretch>
        </p:blipFill>
        <p:spPr>
          <a:xfrm>
            <a:off x="457200" y="2773001"/>
            <a:ext cx="4030163" cy="2980333"/>
          </a:xfrm>
          <a:prstGeom prst="rect">
            <a:avLst/>
          </a:prstGeom>
        </p:spPr>
      </p:pic>
      <p:pic>
        <p:nvPicPr>
          <p:cNvPr id="5" name="Picture 4" descr="easy ski slope.jpg"/>
          <p:cNvPicPr/>
          <p:nvPr/>
        </p:nvPicPr>
        <p:blipFill>
          <a:blip r:embed="rId4"/>
          <a:stretch>
            <a:fillRect/>
          </a:stretch>
        </p:blipFill>
        <p:spPr>
          <a:xfrm flipH="1">
            <a:off x="4678097" y="2773001"/>
            <a:ext cx="4185670" cy="2980333"/>
          </a:xfrm>
          <a:prstGeom prst="rect">
            <a:avLst/>
          </a:prstGeom>
        </p:spPr>
      </p:pic>
      <p:sp>
        <p:nvSpPr>
          <p:cNvPr id="7" name="TextBox 6"/>
          <p:cNvSpPr txBox="1"/>
          <p:nvPr/>
        </p:nvSpPr>
        <p:spPr>
          <a:xfrm>
            <a:off x="3758030" y="5199336"/>
            <a:ext cx="54426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A</a:t>
            </a:r>
          </a:p>
        </p:txBody>
      </p:sp>
      <p:sp>
        <p:nvSpPr>
          <p:cNvPr id="8" name="TextBox 7"/>
          <p:cNvSpPr txBox="1"/>
          <p:nvPr/>
        </p:nvSpPr>
        <p:spPr>
          <a:xfrm>
            <a:off x="8319501" y="5199336"/>
            <a:ext cx="54426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B</a:t>
            </a:r>
          </a:p>
        </p:txBody>
      </p:sp>
    </p:spTree>
    <p:extLst>
      <p:ext uri="{BB962C8B-B14F-4D97-AF65-F5344CB8AC3E}">
        <p14:creationId xmlns:p14="http://schemas.microsoft.com/office/powerpoint/2010/main" val="233891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1.jpg"/>
          <p:cNvPicPr>
            <a:picLocks noGrp="1" noChangeAspect="1"/>
          </p:cNvPicPr>
          <p:nvPr>
            <p:ph idx="1"/>
          </p:nvPr>
        </p:nvPicPr>
        <p:blipFill>
          <a:blip r:embed="rId2"/>
          <a:stretch>
            <a:fillRect/>
          </a:stretch>
        </p:blipFill>
        <p:spPr>
          <a:xfrm>
            <a:off x="489540" y="1366956"/>
            <a:ext cx="3922473" cy="3699605"/>
          </a:xfrm>
        </p:spPr>
      </p:pic>
      <p:sp>
        <p:nvSpPr>
          <p:cNvPr id="5" name="TextBox 4"/>
          <p:cNvSpPr txBox="1"/>
          <p:nvPr/>
        </p:nvSpPr>
        <p:spPr>
          <a:xfrm>
            <a:off x="4704017" y="1075511"/>
            <a:ext cx="3900576" cy="38625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Calibri"/>
                <a:ea typeface="+mn-ea"/>
                <a:cs typeface="+mn-cs"/>
              </a:rPr>
              <a:t>If L2 = 3x + 5, then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3500" b="0" i="0" u="none" strike="noStrike" kern="1200" cap="none" spc="0" normalizeH="0" baseline="0" noProof="0" dirty="0">
                <a:ln>
                  <a:noFill/>
                </a:ln>
                <a:solidFill>
                  <a:srgbClr val="FFFFFF"/>
                </a:solidFill>
                <a:effectLst/>
                <a:uLnTx/>
                <a:uFillTx/>
                <a:latin typeface="Calibri"/>
                <a:ea typeface="+mn-ea"/>
                <a:cs typeface="+mn-cs"/>
              </a:rPr>
              <a:t>L1 = 2x + 5</a:t>
            </a:r>
          </a:p>
          <a:p>
            <a:pPr marL="514350" marR="0" lvl="0"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3500" b="0" i="0" u="none" strike="noStrike" kern="1200" cap="none" spc="0" normalizeH="0" baseline="0" noProof="0" dirty="0">
                <a:ln>
                  <a:noFill/>
                </a:ln>
                <a:solidFill>
                  <a:srgbClr val="FFFFFF"/>
                </a:solidFill>
                <a:effectLst/>
                <a:uLnTx/>
                <a:uFillTx/>
                <a:latin typeface="Calibri"/>
                <a:ea typeface="+mn-ea"/>
                <a:cs typeface="+mn-cs"/>
              </a:rPr>
              <a:t>L1 = 3x + 5</a:t>
            </a:r>
          </a:p>
          <a:p>
            <a:pPr marL="514350" marR="0" lvl="0" indent="-51435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3500" b="0" i="0" u="none" strike="noStrike" kern="1200" cap="none" spc="0" normalizeH="0" baseline="0" noProof="0" dirty="0">
                <a:ln>
                  <a:noFill/>
                </a:ln>
                <a:solidFill>
                  <a:srgbClr val="FFFFFF"/>
                </a:solidFill>
                <a:effectLst/>
                <a:uLnTx/>
                <a:uFillTx/>
                <a:latin typeface="Calibri"/>
                <a:ea typeface="+mn-ea"/>
                <a:cs typeface="+mn-cs"/>
              </a:rPr>
              <a:t>L1 = 4x + 5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8108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921" y="647898"/>
            <a:ext cx="8644806" cy="803393"/>
          </a:xfrm>
        </p:spPr>
        <p:txBody>
          <a:bodyPr/>
          <a:lstStyle/>
          <a:p>
            <a:pPr algn="ctr">
              <a:buNone/>
            </a:pPr>
            <a:r>
              <a:rPr lang="en-US" dirty="0">
                <a:solidFill>
                  <a:srgbClr val="FFFFFF"/>
                </a:solidFill>
              </a:rPr>
              <a:t>Which statement must be true?</a:t>
            </a:r>
            <a:endParaRPr lang="en-US" dirty="0"/>
          </a:p>
        </p:txBody>
      </p:sp>
      <p:pic>
        <p:nvPicPr>
          <p:cNvPr id="4" name="Picture 3" descr="graph2.jpg"/>
          <p:cNvPicPr/>
          <p:nvPr/>
        </p:nvPicPr>
        <p:blipFill>
          <a:blip r:embed="rId3"/>
          <a:stretch>
            <a:fillRect/>
          </a:stretch>
        </p:blipFill>
        <p:spPr>
          <a:xfrm>
            <a:off x="231921" y="1773134"/>
            <a:ext cx="4324569" cy="3564040"/>
          </a:xfrm>
          <a:prstGeom prst="rect">
            <a:avLst/>
          </a:prstGeom>
        </p:spPr>
      </p:pic>
      <p:graphicFrame>
        <p:nvGraphicFramePr>
          <p:cNvPr id="20482" name="Object 2"/>
          <p:cNvGraphicFramePr>
            <a:graphicFrameLocks noChangeAspect="1"/>
          </p:cNvGraphicFramePr>
          <p:nvPr/>
        </p:nvGraphicFramePr>
        <p:xfrm>
          <a:off x="2614504" y="1775241"/>
          <a:ext cx="1563905" cy="398085"/>
        </p:xfrm>
        <a:graphic>
          <a:graphicData uri="http://schemas.openxmlformats.org/presentationml/2006/ole">
            <mc:AlternateContent xmlns:mc="http://schemas.openxmlformats.org/markup-compatibility/2006">
              <mc:Choice xmlns:v="urn:schemas-microsoft-com:vml" Requires="v">
                <p:oleObj spid="_x0000_s3133" name="Equation" r:id="rId4" imgW="698500" imgH="177800" progId="Equation.3">
                  <p:embed/>
                </p:oleObj>
              </mc:Choice>
              <mc:Fallback>
                <p:oleObj name="Equation" r:id="rId4" imgW="698500" imgH="177800" progId="Equation.3">
                  <p:embed/>
                  <p:pic>
                    <p:nvPicPr>
                      <p:cNvPr id="204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504" y="1775241"/>
                        <a:ext cx="1563905" cy="39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483" name="Object 3"/>
          <p:cNvGraphicFramePr>
            <a:graphicFrameLocks noChangeAspect="1"/>
          </p:cNvGraphicFramePr>
          <p:nvPr/>
        </p:nvGraphicFramePr>
        <p:xfrm>
          <a:off x="3171178" y="3182984"/>
          <a:ext cx="1385312" cy="372170"/>
        </p:xfrm>
        <a:graphic>
          <a:graphicData uri="http://schemas.openxmlformats.org/presentationml/2006/ole">
            <mc:AlternateContent xmlns:mc="http://schemas.openxmlformats.org/markup-compatibility/2006">
              <mc:Choice xmlns:v="urn:schemas-microsoft-com:vml" Requires="v">
                <p:oleObj spid="_x0000_s3134" name="Equation" r:id="rId6" imgW="723900" imgH="177800" progId="Equation.3">
                  <p:embed/>
                </p:oleObj>
              </mc:Choice>
              <mc:Fallback>
                <p:oleObj name="Equation" r:id="rId6" imgW="723900" imgH="177800" progId="Equation.3">
                  <p:embed/>
                  <p:pic>
                    <p:nvPicPr>
                      <p:cNvPr id="2048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178" y="3182984"/>
                        <a:ext cx="1385312" cy="3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5053903" y="1775240"/>
            <a:ext cx="3045300" cy="24006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a:ea typeface="+mn-ea"/>
                <a:cs typeface="+mn-cs"/>
              </a:rPr>
              <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a:ea typeface="+mn-ea"/>
                <a:cs typeface="+mn-cs"/>
              </a:rPr>
              <a:t>C</a:t>
            </a:r>
            <a:r>
              <a:rPr kumimoji="0" lang="en-US" sz="1800" b="0" i="0" u="none" strike="noStrike" kern="1200" cap="none" spc="0" normalizeH="0" baseline="0" noProof="0" dirty="0">
                <a:ln>
                  <a:noFill/>
                </a:ln>
                <a:solidFill>
                  <a:srgbClr val="FFFFFF"/>
                </a:solidFill>
                <a:effectLst/>
                <a:uLnTx/>
                <a:uFillTx/>
                <a:latin typeface="Calibri"/>
                <a:ea typeface="+mn-ea"/>
                <a:cs typeface="+mn-cs"/>
              </a:rPr>
              <a:t>.</a:t>
            </a:r>
          </a:p>
        </p:txBody>
      </p:sp>
      <p:graphicFrame>
        <p:nvGraphicFramePr>
          <p:cNvPr id="20484" name="Object 4"/>
          <p:cNvGraphicFramePr>
            <a:graphicFrameLocks noChangeAspect="1"/>
          </p:cNvGraphicFramePr>
          <p:nvPr/>
        </p:nvGraphicFramePr>
        <p:xfrm>
          <a:off x="5871418" y="3555154"/>
          <a:ext cx="1532059" cy="549970"/>
        </p:xfrm>
        <a:graphic>
          <a:graphicData uri="http://schemas.openxmlformats.org/presentationml/2006/ole">
            <mc:AlternateContent xmlns:mc="http://schemas.openxmlformats.org/markup-compatibility/2006">
              <mc:Choice xmlns:v="urn:schemas-microsoft-com:vml" Requires="v">
                <p:oleObj spid="_x0000_s3135" name="Equation" r:id="rId8" imgW="495300" imgH="177800" progId="Equation.3">
                  <p:embed/>
                </p:oleObj>
              </mc:Choice>
              <mc:Fallback>
                <p:oleObj name="Equation" r:id="rId8" imgW="495300" imgH="177800" progId="Equation.3">
                  <p:embed/>
                  <p:pic>
                    <p:nvPicPr>
                      <p:cNvPr id="2048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1418" y="3555154"/>
                        <a:ext cx="1532059" cy="54997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485" name="Object 5"/>
          <p:cNvGraphicFramePr>
            <a:graphicFrameLocks noChangeAspect="1"/>
          </p:cNvGraphicFramePr>
          <p:nvPr/>
        </p:nvGraphicFramePr>
        <p:xfrm>
          <a:off x="5827437" y="1773134"/>
          <a:ext cx="1547069" cy="549970"/>
        </p:xfrm>
        <a:graphic>
          <a:graphicData uri="http://schemas.openxmlformats.org/presentationml/2006/ole">
            <mc:AlternateContent xmlns:mc="http://schemas.openxmlformats.org/markup-compatibility/2006">
              <mc:Choice xmlns:v="urn:schemas-microsoft-com:vml" Requires="v">
                <p:oleObj spid="_x0000_s3136" name="Equation" r:id="rId10" imgW="495300" imgH="177800" progId="Equation.3">
                  <p:embed/>
                </p:oleObj>
              </mc:Choice>
              <mc:Fallback>
                <p:oleObj name="Equation" r:id="rId10" imgW="495300" imgH="177800" progId="Equation.3">
                  <p:embed/>
                  <p:pic>
                    <p:nvPicPr>
                      <p:cNvPr id="2048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7437" y="1773134"/>
                        <a:ext cx="1547069" cy="54997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486" name="Object 6"/>
          <p:cNvGraphicFramePr>
            <a:graphicFrameLocks noChangeAspect="1"/>
          </p:cNvGraphicFramePr>
          <p:nvPr/>
        </p:nvGraphicFramePr>
        <p:xfrm>
          <a:off x="5827437" y="2615351"/>
          <a:ext cx="1540718" cy="567633"/>
        </p:xfrm>
        <a:graphic>
          <a:graphicData uri="http://schemas.openxmlformats.org/presentationml/2006/ole">
            <mc:AlternateContent xmlns:mc="http://schemas.openxmlformats.org/markup-compatibility/2006">
              <mc:Choice xmlns:v="urn:schemas-microsoft-com:vml" Requires="v">
                <p:oleObj spid="_x0000_s3137" name="Equation" r:id="rId12" imgW="482600" imgH="177800" progId="Equation.3">
                  <p:embed/>
                </p:oleObj>
              </mc:Choice>
              <mc:Fallback>
                <p:oleObj name="Equation" r:id="rId12" imgW="482600" imgH="177800" progId="Equation.3">
                  <p:embed/>
                  <p:pic>
                    <p:nvPicPr>
                      <p:cNvPr id="2048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7437" y="2615351"/>
                        <a:ext cx="1540718" cy="56763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167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03238"/>
            <a:ext cx="8077200" cy="3230562"/>
          </a:xfrm>
        </p:spPr>
        <p:txBody>
          <a:bodyPr/>
          <a:lstStyle/>
          <a:p>
            <a:pPr eaLnBrk="1" hangingPunct="1"/>
            <a:r>
              <a:rPr lang="en-US" sz="4400" dirty="0">
                <a:solidFill>
                  <a:schemeClr val="tx1"/>
                </a:solidFill>
              </a:rPr>
              <a:t>Education is not the learning of facts, but the training of the mind to think.</a:t>
            </a:r>
            <a:r>
              <a:rPr lang="en-US" sz="4400" dirty="0">
                <a:solidFill>
                  <a:schemeClr val="tx1"/>
                </a:solidFill>
                <a:latin typeface="Gill Sans Ultra Bold" pitchFamily="34" charset="0"/>
              </a:rPr>
              <a:t>	</a:t>
            </a:r>
            <a:br>
              <a:rPr lang="en-US" sz="4400" dirty="0">
                <a:solidFill>
                  <a:schemeClr val="accent2"/>
                </a:solidFill>
                <a:latin typeface="Gill Sans Ultra Bold" pitchFamily="34" charset="0"/>
              </a:rPr>
            </a:br>
            <a:br>
              <a:rPr lang="en-US" dirty="0"/>
            </a:br>
            <a:br>
              <a:rPr lang="en-US" dirty="0"/>
            </a:br>
            <a:r>
              <a:rPr lang="en-US" dirty="0"/>
              <a:t>Albert Einstein</a:t>
            </a:r>
            <a:endParaRPr lang="en-US" sz="2400" dirty="0"/>
          </a:p>
        </p:txBody>
      </p:sp>
      <p:pic>
        <p:nvPicPr>
          <p:cNvPr id="2" name="Picture 1" descr="Einstein and the Huds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743200"/>
            <a:ext cx="2590800" cy="3457260"/>
          </a:xfrm>
          <a:prstGeom prst="rect">
            <a:avLst/>
          </a:prstGeom>
        </p:spPr>
      </p:pic>
    </p:spTree>
    <p:extLst>
      <p:ext uri="{BB962C8B-B14F-4D97-AF65-F5344CB8AC3E}">
        <p14:creationId xmlns:p14="http://schemas.microsoft.com/office/powerpoint/2010/main" val="1193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481" y="1508499"/>
            <a:ext cx="3706196" cy="3104535"/>
          </a:xfrm>
        </p:spPr>
        <p:txBody>
          <a:bodyPr anchor="t">
            <a:normAutofit/>
          </a:bodyPr>
          <a:lstStyle/>
          <a:p>
            <a:pPr algn="l"/>
            <a:r>
              <a:rPr lang="en-US" sz="3000" dirty="0">
                <a:solidFill>
                  <a:srgbClr val="FFFFFF"/>
                </a:solidFill>
              </a:rPr>
              <a:t>If L2 = </a:t>
            </a:r>
            <a:r>
              <a:rPr lang="en-US" sz="3000" dirty="0" err="1">
                <a:solidFill>
                  <a:srgbClr val="FFFFFF"/>
                </a:solidFill>
              </a:rPr>
              <a:t>x</a:t>
            </a:r>
            <a:r>
              <a:rPr lang="en-US" sz="3000" dirty="0">
                <a:solidFill>
                  <a:srgbClr val="FFFFFF"/>
                </a:solidFill>
              </a:rPr>
              <a:t> – 4, then</a:t>
            </a:r>
            <a:br>
              <a:rPr lang="en-US" sz="3000" dirty="0">
                <a:solidFill>
                  <a:srgbClr val="FFFFFF"/>
                </a:solidFill>
              </a:rPr>
            </a:br>
            <a:br>
              <a:rPr lang="en-US" sz="3000" dirty="0">
                <a:solidFill>
                  <a:srgbClr val="FFFFFF"/>
                </a:solidFill>
              </a:rPr>
            </a:br>
            <a:r>
              <a:rPr lang="en-US" sz="3000" dirty="0">
                <a:solidFill>
                  <a:srgbClr val="FFFFFF"/>
                </a:solidFill>
              </a:rPr>
              <a:t>A. L1 = </a:t>
            </a:r>
            <a:r>
              <a:rPr lang="en-US" sz="3000" dirty="0" err="1">
                <a:solidFill>
                  <a:srgbClr val="FFFFFF"/>
                </a:solidFill>
              </a:rPr>
              <a:t>x</a:t>
            </a:r>
            <a:r>
              <a:rPr lang="en-US" sz="3000" dirty="0">
                <a:solidFill>
                  <a:srgbClr val="FFFFFF"/>
                </a:solidFill>
              </a:rPr>
              <a:t> – 4 </a:t>
            </a:r>
            <a:br>
              <a:rPr lang="en-US" sz="3000" dirty="0">
                <a:solidFill>
                  <a:srgbClr val="FFFFFF"/>
                </a:solidFill>
              </a:rPr>
            </a:br>
            <a:r>
              <a:rPr lang="en-US" sz="3000" dirty="0">
                <a:solidFill>
                  <a:srgbClr val="FFFFFF"/>
                </a:solidFill>
              </a:rPr>
              <a:t>B. L1 = </a:t>
            </a:r>
            <a:r>
              <a:rPr lang="en-US" sz="3000" dirty="0" err="1">
                <a:solidFill>
                  <a:srgbClr val="FFFFFF"/>
                </a:solidFill>
              </a:rPr>
              <a:t>x</a:t>
            </a:r>
            <a:r>
              <a:rPr lang="en-US" sz="3000" dirty="0">
                <a:solidFill>
                  <a:srgbClr val="FFFFFF"/>
                </a:solidFill>
              </a:rPr>
              <a:t> + 4</a:t>
            </a:r>
            <a:br>
              <a:rPr lang="en-US" sz="3000" dirty="0">
                <a:solidFill>
                  <a:srgbClr val="FFFFFF"/>
                </a:solidFill>
              </a:rPr>
            </a:br>
            <a:r>
              <a:rPr lang="en-US" sz="3000" dirty="0">
                <a:solidFill>
                  <a:srgbClr val="FFFFFF"/>
                </a:solidFill>
              </a:rPr>
              <a:t>C. L1 = </a:t>
            </a:r>
            <a:r>
              <a:rPr lang="en-US" sz="3000" dirty="0" err="1">
                <a:solidFill>
                  <a:srgbClr val="FFFFFF"/>
                </a:solidFill>
              </a:rPr>
              <a:t>x</a:t>
            </a:r>
            <a:br>
              <a:rPr lang="en-US" sz="3000" dirty="0">
                <a:solidFill>
                  <a:srgbClr val="FFFFFF"/>
                </a:solidFill>
              </a:rPr>
            </a:br>
            <a:endParaRPr lang="en-US" sz="3000" dirty="0">
              <a:solidFill>
                <a:srgbClr val="FFFFFF"/>
              </a:solidFill>
            </a:endParaRPr>
          </a:p>
        </p:txBody>
      </p:sp>
      <p:pic>
        <p:nvPicPr>
          <p:cNvPr id="4" name="Picture 3" descr="graph3.jpg"/>
          <p:cNvPicPr>
            <a:picLocks noChangeAspect="1"/>
          </p:cNvPicPr>
          <p:nvPr/>
        </p:nvPicPr>
        <p:blipFill>
          <a:blip r:embed="rId2"/>
          <a:stretch>
            <a:fillRect/>
          </a:stretch>
        </p:blipFill>
        <p:spPr>
          <a:xfrm>
            <a:off x="457200" y="1158634"/>
            <a:ext cx="3543300" cy="3454400"/>
          </a:xfrm>
          <a:prstGeom prst="rect">
            <a:avLst/>
          </a:prstGeom>
        </p:spPr>
      </p:pic>
    </p:spTree>
    <p:extLst>
      <p:ext uri="{BB962C8B-B14F-4D97-AF65-F5344CB8AC3E}">
        <p14:creationId xmlns:p14="http://schemas.microsoft.com/office/powerpoint/2010/main" val="5345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367"/>
            <a:ext cx="8229600" cy="1143000"/>
          </a:xfrm>
        </p:spPr>
        <p:txBody>
          <a:bodyPr>
            <a:normAutofit/>
          </a:bodyPr>
          <a:lstStyle/>
          <a:p>
            <a:r>
              <a:rPr lang="en-US" sz="3000" dirty="0">
                <a:solidFill>
                  <a:srgbClr val="FFFFFF"/>
                </a:solidFill>
              </a:rPr>
              <a:t>Which statement must be true?</a:t>
            </a:r>
          </a:p>
        </p:txBody>
      </p:sp>
      <p:pic>
        <p:nvPicPr>
          <p:cNvPr id="4" name="Picture 3" descr="graph4.jpg"/>
          <p:cNvPicPr>
            <a:picLocks noChangeAspect="1"/>
          </p:cNvPicPr>
          <p:nvPr/>
        </p:nvPicPr>
        <p:blipFill>
          <a:blip r:embed="rId4"/>
          <a:stretch>
            <a:fillRect/>
          </a:stretch>
        </p:blipFill>
        <p:spPr>
          <a:xfrm>
            <a:off x="288736" y="1995526"/>
            <a:ext cx="4013561" cy="3371097"/>
          </a:xfrm>
          <a:prstGeom prst="rect">
            <a:avLst/>
          </a:prstGeom>
        </p:spPr>
      </p:pic>
      <p:sp>
        <p:nvSpPr>
          <p:cNvPr id="5" name="TextBox 4"/>
          <p:cNvSpPr txBox="1"/>
          <p:nvPr/>
        </p:nvSpPr>
        <p:spPr>
          <a:xfrm>
            <a:off x="4807687" y="2383522"/>
            <a:ext cx="3136011"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a:ea typeface="+mn-ea"/>
                <a:cs typeface="+mn-cs"/>
              </a:rPr>
              <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a:ea typeface="+mn-ea"/>
                <a:cs typeface="+mn-cs"/>
              </a:rPr>
              <a:t>B.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a:ea typeface="+mn-ea"/>
                <a:cs typeface="+mn-cs"/>
              </a:rPr>
              <a:t>C.	 </a:t>
            </a:r>
            <a:r>
              <a:rPr kumimoji="0" lang="en-US" sz="18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22530" name="Object 2"/>
          <p:cNvGraphicFramePr>
            <a:graphicFrameLocks noChangeAspect="1"/>
          </p:cNvGraphicFramePr>
          <p:nvPr/>
        </p:nvGraphicFramePr>
        <p:xfrm>
          <a:off x="2617663" y="1995526"/>
          <a:ext cx="1496555" cy="387996"/>
        </p:xfrm>
        <a:graphic>
          <a:graphicData uri="http://schemas.openxmlformats.org/presentationml/2006/ole">
            <mc:AlternateContent xmlns:mc="http://schemas.openxmlformats.org/markup-compatibility/2006">
              <mc:Choice xmlns:v="urn:schemas-microsoft-com:vml" Requires="v">
                <p:oleObj spid="_x0000_s4157" name="Equation" r:id="rId5" imgW="685800" imgH="177800" progId="Equation.3">
                  <p:embed/>
                </p:oleObj>
              </mc:Choice>
              <mc:Fallback>
                <p:oleObj name="Equation" r:id="rId5" imgW="685800" imgH="177800" progId="Equation.3">
                  <p:embed/>
                  <p:pic>
                    <p:nvPicPr>
                      <p:cNvPr id="225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7663" y="1995526"/>
                        <a:ext cx="1496555" cy="38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1" name="Object 3"/>
          <p:cNvGraphicFramePr>
            <a:graphicFrameLocks noChangeAspect="1"/>
          </p:cNvGraphicFramePr>
          <p:nvPr/>
        </p:nvGraphicFramePr>
        <p:xfrm>
          <a:off x="2617663" y="3380710"/>
          <a:ext cx="1496556" cy="403014"/>
        </p:xfrm>
        <a:graphic>
          <a:graphicData uri="http://schemas.openxmlformats.org/presentationml/2006/ole">
            <mc:AlternateContent xmlns:mc="http://schemas.openxmlformats.org/markup-compatibility/2006">
              <mc:Choice xmlns:v="urn:schemas-microsoft-com:vml" Requires="v">
                <p:oleObj spid="_x0000_s4158" name="Equation" r:id="rId7" imgW="711200" imgH="177800" progId="Equation.3">
                  <p:embed/>
                </p:oleObj>
              </mc:Choice>
              <mc:Fallback>
                <p:oleObj name="Equation" r:id="rId7" imgW="711200" imgH="177800" progId="Equation.3">
                  <p:embed/>
                  <p:pic>
                    <p:nvPicPr>
                      <p:cNvPr id="2253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7663" y="3380710"/>
                        <a:ext cx="1496556" cy="40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2" name="Object 4"/>
          <p:cNvGraphicFramePr>
            <a:graphicFrameLocks noChangeAspect="1"/>
          </p:cNvGraphicFramePr>
          <p:nvPr/>
        </p:nvGraphicFramePr>
        <p:xfrm>
          <a:off x="5645364" y="2474932"/>
          <a:ext cx="1313470" cy="557230"/>
        </p:xfrm>
        <a:graphic>
          <a:graphicData uri="http://schemas.openxmlformats.org/presentationml/2006/ole">
            <mc:AlternateContent xmlns:mc="http://schemas.openxmlformats.org/markup-compatibility/2006">
              <mc:Choice xmlns:v="urn:schemas-microsoft-com:vml" Requires="v">
                <p:oleObj spid="_x0000_s4159" name="Equation" r:id="rId9" imgW="419100" imgH="177800" progId="Equation.3">
                  <p:embed/>
                </p:oleObj>
              </mc:Choice>
              <mc:Fallback>
                <p:oleObj name="Equation" r:id="rId9" imgW="419100" imgH="177800" progId="Equation.3">
                  <p:embed/>
                  <p:pic>
                    <p:nvPicPr>
                      <p:cNvPr id="2253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5364" y="2474932"/>
                        <a:ext cx="1313470" cy="55723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3" name="Object 5"/>
          <p:cNvGraphicFramePr>
            <a:graphicFrameLocks noChangeAspect="1"/>
          </p:cNvGraphicFramePr>
          <p:nvPr/>
        </p:nvGraphicFramePr>
        <p:xfrm>
          <a:off x="5645363" y="3226494"/>
          <a:ext cx="1313471" cy="557230"/>
        </p:xfrm>
        <a:graphic>
          <a:graphicData uri="http://schemas.openxmlformats.org/presentationml/2006/ole">
            <mc:AlternateContent xmlns:mc="http://schemas.openxmlformats.org/markup-compatibility/2006">
              <mc:Choice xmlns:v="urn:schemas-microsoft-com:vml" Requires="v">
                <p:oleObj spid="_x0000_s4160" name="Equation" r:id="rId11" imgW="419100" imgH="177800" progId="Equation.3">
                  <p:embed/>
                </p:oleObj>
              </mc:Choice>
              <mc:Fallback>
                <p:oleObj name="Equation" r:id="rId11" imgW="419100" imgH="177800" progId="Equation.3">
                  <p:embed/>
                  <p:pic>
                    <p:nvPicPr>
                      <p:cNvPr id="2253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5363" y="3226494"/>
                        <a:ext cx="1313471" cy="55723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4" name="Object 6"/>
          <p:cNvGraphicFramePr>
            <a:graphicFrameLocks noChangeAspect="1"/>
          </p:cNvGraphicFramePr>
          <p:nvPr/>
        </p:nvGraphicFramePr>
        <p:xfrm>
          <a:off x="5645364" y="3938450"/>
          <a:ext cx="1317994" cy="576622"/>
        </p:xfrm>
        <a:graphic>
          <a:graphicData uri="http://schemas.openxmlformats.org/presentationml/2006/ole">
            <mc:AlternateContent xmlns:mc="http://schemas.openxmlformats.org/markup-compatibility/2006">
              <mc:Choice xmlns:v="urn:schemas-microsoft-com:vml" Requires="v">
                <p:oleObj spid="_x0000_s4161" name="Equation" r:id="rId13" imgW="406400" imgH="177800" progId="Equation.3">
                  <p:embed/>
                </p:oleObj>
              </mc:Choice>
              <mc:Fallback>
                <p:oleObj name="Equation" r:id="rId13" imgW="406400" imgH="177800" progId="Equation.3">
                  <p:embed/>
                  <p:pic>
                    <p:nvPicPr>
                      <p:cNvPr id="22534"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5364" y="3938450"/>
                        <a:ext cx="1317994" cy="57662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941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5.jpg"/>
          <p:cNvPicPr/>
          <p:nvPr/>
        </p:nvPicPr>
        <p:blipFill>
          <a:blip r:embed="rId2"/>
          <a:stretch>
            <a:fillRect/>
          </a:stretch>
        </p:blipFill>
        <p:spPr>
          <a:xfrm>
            <a:off x="1140367" y="913427"/>
            <a:ext cx="6634868" cy="4632579"/>
          </a:xfrm>
          <a:prstGeom prst="rect">
            <a:avLst/>
          </a:prstGeom>
        </p:spPr>
      </p:pic>
    </p:spTree>
    <p:extLst>
      <p:ext uri="{BB962C8B-B14F-4D97-AF65-F5344CB8AC3E}">
        <p14:creationId xmlns:p14="http://schemas.microsoft.com/office/powerpoint/2010/main" val="87329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txBox="1">
            <a:spLocks noGrp="1"/>
          </p:cNvSpPr>
          <p:nvPr/>
        </p:nvSpPr>
        <p:spPr>
          <a:xfrm>
            <a:off x="6553200" y="6492875"/>
            <a:ext cx="2133600" cy="365125"/>
          </a:xfrm>
          <a:prstGeom prst="rect">
            <a:avLst/>
          </a:prstGeom>
          <a:noFill/>
        </p:spPr>
        <p:txBody>
          <a:bodyPr anchor="ctr"/>
          <a:lstStyle/>
          <a:p>
            <a:pPr algn="r" eaLnBrk="1" fontAlgn="auto" hangingPunct="1">
              <a:spcBef>
                <a:spcPts val="0"/>
              </a:spcBef>
              <a:spcAft>
                <a:spcPts val="0"/>
              </a:spcAft>
              <a:defRPr/>
            </a:pPr>
            <a:fld id="{2C3D9760-BE37-4168-8DB9-C2CFB587B717}" type="slidenum">
              <a:rPr lang="en-US" sz="1200" i="0">
                <a:solidFill>
                  <a:schemeClr val="tx1">
                    <a:tint val="75000"/>
                  </a:schemeClr>
                </a:solidFill>
                <a:latin typeface="+mn-lt"/>
                <a:ea typeface="+mn-ea"/>
              </a:rPr>
              <a:pPr algn="r" eaLnBrk="1" fontAlgn="auto" hangingPunct="1">
                <a:spcBef>
                  <a:spcPts val="0"/>
                </a:spcBef>
                <a:spcAft>
                  <a:spcPts val="0"/>
                </a:spcAft>
                <a:defRPr/>
              </a:pPr>
              <a:t>23</a:t>
            </a:fld>
            <a:endParaRPr lang="en-US" sz="1200" i="0" dirty="0">
              <a:solidFill>
                <a:schemeClr val="tx1">
                  <a:tint val="75000"/>
                </a:schemeClr>
              </a:solidFill>
              <a:latin typeface="+mn-lt"/>
              <a:ea typeface="+mn-ea"/>
            </a:endParaRPr>
          </a:p>
        </p:txBody>
      </p:sp>
      <p:sp>
        <p:nvSpPr>
          <p:cNvPr id="2" name="TextBox 1"/>
          <p:cNvSpPr txBox="1"/>
          <p:nvPr/>
        </p:nvSpPr>
        <p:spPr>
          <a:xfrm>
            <a:off x="1066800" y="457200"/>
            <a:ext cx="7162800" cy="1508105"/>
          </a:xfrm>
          <a:prstGeom prst="rect">
            <a:avLst/>
          </a:prstGeom>
          <a:noFill/>
        </p:spPr>
        <p:txBody>
          <a:bodyPr>
            <a:spAutoFit/>
          </a:bodyPr>
          <a:lstStyle/>
          <a:p>
            <a:pPr>
              <a:defRPr/>
            </a:pPr>
            <a:r>
              <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Differentiating Instruction--</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Lesson Snippet:  Algebra 1</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a:extLst>
              <a:ext uri="{FF2B5EF4-FFF2-40B4-BE49-F238E27FC236}">
                <a16:creationId xmlns:a16="http://schemas.microsoft.com/office/drawing/2014/main" id="{63D89B17-C8E2-054B-819E-EEE949DD79F5}"/>
              </a:ext>
            </a:extLst>
          </p:cNvPr>
          <p:cNvSpPr txBox="1"/>
          <p:nvPr/>
        </p:nvSpPr>
        <p:spPr>
          <a:xfrm>
            <a:off x="1066800" y="1752600"/>
            <a:ext cx="7162800" cy="4278094"/>
          </a:xfrm>
          <a:prstGeom prst="rect">
            <a:avLst/>
          </a:prstGeom>
          <a:noFill/>
        </p:spPr>
        <p:txBody>
          <a:bodyPr wrap="square" rtlCol="0">
            <a:spAutoFit/>
          </a:bodyPr>
          <a:lstStyle/>
          <a:p>
            <a:r>
              <a:rPr lang="en-US" sz="2800" b="1" dirty="0"/>
              <a:t>Discussion </a:t>
            </a:r>
          </a:p>
          <a:p>
            <a:pPr marL="457200" indent="-457200">
              <a:buFont typeface="Arial" panose="020B0604020202020204" pitchFamily="34" charset="0"/>
              <a:buChar char="•"/>
            </a:pPr>
            <a:r>
              <a:rPr lang="en-US" sz="2800" dirty="0"/>
              <a:t>What was the content of the lesson?</a:t>
            </a:r>
          </a:p>
          <a:p>
            <a:pPr marL="457200" indent="-457200">
              <a:buFont typeface="Arial" panose="020B0604020202020204" pitchFamily="34" charset="0"/>
              <a:buChar char="•"/>
            </a:pPr>
            <a:r>
              <a:rPr lang="en-US" sz="2800" dirty="0"/>
              <a:t>What tools were used to assess the lesson? </a:t>
            </a:r>
          </a:p>
          <a:p>
            <a:pPr marL="457200" indent="-457200">
              <a:buFont typeface="Arial" panose="020B0604020202020204" pitchFamily="34" charset="0"/>
              <a:buChar char="•"/>
            </a:pPr>
            <a:r>
              <a:rPr lang="en-US" sz="2800" dirty="0"/>
              <a:t>How did the teacher modify the lesson?</a:t>
            </a:r>
          </a:p>
          <a:p>
            <a:pPr marL="457200" indent="-457200">
              <a:buFont typeface="Arial" panose="020B0604020202020204" pitchFamily="34" charset="0"/>
              <a:buChar char="•"/>
            </a:pPr>
            <a:r>
              <a:rPr lang="en-US" sz="2800" dirty="0"/>
              <a:t>How could the teacher modify the lesson? </a:t>
            </a:r>
          </a:p>
          <a:p>
            <a:pPr marL="457200" indent="-457200">
              <a:buFont typeface="Arial" panose="020B0604020202020204" pitchFamily="34" charset="0"/>
              <a:buChar char="•"/>
            </a:pPr>
            <a:r>
              <a:rPr lang="en-US" sz="2800" dirty="0"/>
              <a:t>What other assessment tools might be used? </a:t>
            </a:r>
          </a:p>
          <a:p>
            <a:endParaRPr lang="en-US" dirty="0"/>
          </a:p>
        </p:txBody>
      </p:sp>
    </p:spTree>
    <p:extLst>
      <p:ext uri="{BB962C8B-B14F-4D97-AF65-F5344CB8AC3E}">
        <p14:creationId xmlns:p14="http://schemas.microsoft.com/office/powerpoint/2010/main" val="257418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D9989E-E3C2-6A40-BA9A-1A6C947E5342}"/>
              </a:ext>
            </a:extLst>
          </p:cNvPr>
          <p:cNvSpPr txBox="1"/>
          <p:nvPr/>
        </p:nvSpPr>
        <p:spPr>
          <a:xfrm>
            <a:off x="1066800" y="457200"/>
            <a:ext cx="7162800" cy="1508105"/>
          </a:xfrm>
          <a:prstGeom prst="rect">
            <a:avLst/>
          </a:prstGeom>
          <a:noFill/>
        </p:spPr>
        <p:txBody>
          <a:bodyPr>
            <a:spAutoFit/>
          </a:bodyPr>
          <a:lstStyle/>
          <a:p>
            <a:pPr>
              <a:defRPr/>
            </a:pPr>
            <a:r>
              <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Grading with Navigator--</a:t>
            </a:r>
          </a:p>
          <a:p>
            <a:pP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Portfolio Feature</a:t>
            </a:r>
            <a:endPar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a:extLst>
              <a:ext uri="{FF2B5EF4-FFF2-40B4-BE49-F238E27FC236}">
                <a16:creationId xmlns:a16="http://schemas.microsoft.com/office/drawing/2014/main" id="{F90BC20A-6F74-C94B-9FC0-09ABFA17F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965305"/>
            <a:ext cx="3441700" cy="4000500"/>
          </a:xfrm>
          <a:prstGeom prst="rect">
            <a:avLst/>
          </a:prstGeom>
        </p:spPr>
      </p:pic>
    </p:spTree>
    <p:extLst>
      <p:ext uri="{BB962C8B-B14F-4D97-AF65-F5344CB8AC3E}">
        <p14:creationId xmlns:p14="http://schemas.microsoft.com/office/powerpoint/2010/main" val="23229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2"/>
            <a:extLst>
              <a:ext uri="{FF2B5EF4-FFF2-40B4-BE49-F238E27FC236}">
                <a16:creationId xmlns:a16="http://schemas.microsoft.com/office/drawing/2014/main" id="{76BD7E8F-7E67-E641-98B2-D387B1214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56" y="390251"/>
            <a:ext cx="5828594" cy="3132870"/>
          </a:xfrm>
          <a:prstGeom prst="rect">
            <a:avLst/>
          </a:prstGeom>
        </p:spPr>
      </p:pic>
      <p:pic>
        <p:nvPicPr>
          <p:cNvPr id="10" name="Picture 9">
            <a:hlinkClick r:id="rId4"/>
            <a:extLst>
              <a:ext uri="{FF2B5EF4-FFF2-40B4-BE49-F238E27FC236}">
                <a16:creationId xmlns:a16="http://schemas.microsoft.com/office/drawing/2014/main" id="{7B353CE3-9144-3046-B889-153090B68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22" y="1524000"/>
            <a:ext cx="5200059" cy="3154516"/>
          </a:xfrm>
          <a:prstGeom prst="rect">
            <a:avLst/>
          </a:prstGeom>
        </p:spPr>
      </p:pic>
      <p:pic>
        <p:nvPicPr>
          <p:cNvPr id="7" name="Picture 6">
            <a:hlinkClick r:id="rId6"/>
            <a:extLst>
              <a:ext uri="{FF2B5EF4-FFF2-40B4-BE49-F238E27FC236}">
                <a16:creationId xmlns:a16="http://schemas.microsoft.com/office/drawing/2014/main" id="{705CF70A-9B48-4B46-A9A9-61E262E15D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1548" y="3101258"/>
            <a:ext cx="4433402" cy="2437438"/>
          </a:xfrm>
          <a:prstGeom prst="rect">
            <a:avLst/>
          </a:prstGeom>
        </p:spPr>
      </p:pic>
      <p:sp>
        <p:nvSpPr>
          <p:cNvPr id="2" name="Title 1"/>
          <p:cNvSpPr>
            <a:spLocks noGrp="1"/>
          </p:cNvSpPr>
          <p:nvPr>
            <p:ph type="title"/>
          </p:nvPr>
        </p:nvSpPr>
        <p:spPr>
          <a:xfrm>
            <a:off x="778271" y="5100379"/>
            <a:ext cx="4559710" cy="533400"/>
          </a:xfrm>
        </p:spPr>
        <p:txBody>
          <a:bodyPr>
            <a:normAutofit fontScale="90000"/>
          </a:bodyPr>
          <a:lstStyle/>
          <a:p>
            <a:r>
              <a:rPr lang="en-US" sz="4000" dirty="0" err="1">
                <a:latin typeface="Arial Black"/>
                <a:cs typeface="Arial Black"/>
                <a:hlinkClick r:id="rId4"/>
              </a:rPr>
              <a:t>education.ti.com</a:t>
            </a:r>
            <a:r>
              <a:rPr lang="en-US" sz="4000" dirty="0">
                <a:latin typeface="Arial Black"/>
                <a:cs typeface="Arial Black"/>
                <a:hlinkClick r:id="rId4"/>
              </a:rPr>
              <a:t> </a:t>
            </a:r>
          </a:p>
        </p:txBody>
      </p:sp>
    </p:spTree>
    <p:extLst>
      <p:ext uri="{BB962C8B-B14F-4D97-AF65-F5344CB8AC3E}">
        <p14:creationId xmlns:p14="http://schemas.microsoft.com/office/powerpoint/2010/main" val="327909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Black"/>
                <a:cs typeface="Arial Black"/>
              </a:rPr>
              <a:t>Q &amp; A</a:t>
            </a:r>
          </a:p>
        </p:txBody>
      </p:sp>
      <p:pic>
        <p:nvPicPr>
          <p:cNvPr id="4" name="Content Placeholder 3" descr="j0315598.jpg"/>
          <p:cNvPicPr>
            <a:picLocks noGrp="1" noChangeAspect="1"/>
          </p:cNvPicPr>
          <p:nvPr>
            <p:ph idx="1"/>
          </p:nvPr>
        </p:nvPicPr>
        <p:blipFill>
          <a:blip r:embed="rId2">
            <a:extLst>
              <a:ext uri="{28A0092B-C50C-407E-A947-70E740481C1C}">
                <a14:useLocalDpi xmlns:a14="http://schemas.microsoft.com/office/drawing/2010/main" val="0"/>
              </a:ext>
            </a:extLst>
          </a:blip>
          <a:srcRect t="13891" b="13891"/>
          <a:stretch>
            <a:fillRect/>
          </a:stretch>
        </p:blipFill>
        <p:spPr>
          <a:xfrm>
            <a:off x="945545" y="1295400"/>
            <a:ext cx="7284055" cy="4498975"/>
          </a:xfrm>
        </p:spPr>
      </p:pic>
    </p:spTree>
    <p:extLst>
      <p:ext uri="{BB962C8B-B14F-4D97-AF65-F5344CB8AC3E}">
        <p14:creationId xmlns:p14="http://schemas.microsoft.com/office/powerpoint/2010/main" val="263514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6248400" cy="3477875"/>
          </a:xfrm>
          <a:prstGeom prst="rect">
            <a:avLst/>
          </a:prstGeom>
          <a:noFill/>
        </p:spPr>
        <p:txBody>
          <a:bodyPr wrap="square" rtlCol="0">
            <a:spAutoFit/>
          </a:bodyPr>
          <a:lstStyle/>
          <a:p>
            <a:endParaRPr lang="en-US" sz="4400" b="1" dirty="0"/>
          </a:p>
          <a:p>
            <a:r>
              <a:rPr lang="en-US" sz="4400" b="1" dirty="0"/>
              <a:t>Thank you for a great </a:t>
            </a:r>
          </a:p>
          <a:p>
            <a:r>
              <a:rPr lang="en-US" sz="4400" b="1" dirty="0"/>
              <a:t>   learning session!  </a:t>
            </a:r>
          </a:p>
          <a:p>
            <a:endParaRPr lang="en-US" sz="4400" b="1" dirty="0"/>
          </a:p>
          <a:p>
            <a:endParaRPr lang="en-US" sz="4400" b="1" dirty="0"/>
          </a:p>
        </p:txBody>
      </p:sp>
    </p:spTree>
    <p:extLst>
      <p:ext uri="{BB962C8B-B14F-4D97-AF65-F5344CB8AC3E}">
        <p14:creationId xmlns:p14="http://schemas.microsoft.com/office/powerpoint/2010/main" val="165936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txBox="1">
            <a:spLocks noGrp="1"/>
          </p:cNvSpPr>
          <p:nvPr/>
        </p:nvSpPr>
        <p:spPr>
          <a:xfrm>
            <a:off x="6553200" y="6492875"/>
            <a:ext cx="2133600" cy="365125"/>
          </a:xfrm>
          <a:prstGeom prst="rect">
            <a:avLst/>
          </a:prstGeom>
          <a:noFill/>
        </p:spPr>
        <p:txBody>
          <a:bodyPr anchor="ctr"/>
          <a:lstStyle/>
          <a:p>
            <a:pPr algn="r" eaLnBrk="1" fontAlgn="auto" hangingPunct="1">
              <a:spcBef>
                <a:spcPts val="0"/>
              </a:spcBef>
              <a:spcAft>
                <a:spcPts val="0"/>
              </a:spcAft>
              <a:defRPr/>
            </a:pPr>
            <a:fld id="{2C3D9760-BE37-4168-8DB9-C2CFB587B717}" type="slidenum">
              <a:rPr lang="en-US" sz="1200" i="0">
                <a:solidFill>
                  <a:schemeClr val="tx1">
                    <a:tint val="75000"/>
                  </a:schemeClr>
                </a:solidFill>
                <a:latin typeface="+mn-lt"/>
                <a:ea typeface="+mn-ea"/>
              </a:rPr>
              <a:pPr algn="r" eaLnBrk="1" fontAlgn="auto" hangingPunct="1">
                <a:spcBef>
                  <a:spcPts val="0"/>
                </a:spcBef>
                <a:spcAft>
                  <a:spcPts val="0"/>
                </a:spcAft>
                <a:defRPr/>
              </a:pPr>
              <a:t>3</a:t>
            </a:fld>
            <a:endParaRPr lang="en-US" sz="1200" i="0" dirty="0">
              <a:solidFill>
                <a:schemeClr val="tx1">
                  <a:tint val="75000"/>
                </a:schemeClr>
              </a:solidFill>
              <a:latin typeface="+mn-lt"/>
              <a:ea typeface="+mn-ea"/>
            </a:endParaRPr>
          </a:p>
        </p:txBody>
      </p:sp>
      <p:sp>
        <p:nvSpPr>
          <p:cNvPr id="2" name="TextBox 1"/>
          <p:cNvSpPr txBox="1"/>
          <p:nvPr/>
        </p:nvSpPr>
        <p:spPr>
          <a:xfrm>
            <a:off x="457200" y="304800"/>
            <a:ext cx="8458200" cy="5910401"/>
          </a:xfrm>
          <a:prstGeom prst="rect">
            <a:avLst/>
          </a:prstGeom>
          <a:noFill/>
        </p:spPr>
        <p:txBody>
          <a:bodyPr wrap="square">
            <a:spAutoFit/>
          </a:bodyPr>
          <a:lstStyle/>
          <a:p>
            <a:pPr>
              <a:defRPr/>
            </a:pPr>
            <a:r>
              <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Logging in to the TI Navigator System </a:t>
            </a:r>
          </a:p>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2800" b="1" dirty="0"/>
              <a:t>Log in:  Turn Calculator on, then: </a:t>
            </a:r>
          </a:p>
          <a:p>
            <a:pPr marL="342900" indent="-342900">
              <a:lnSpc>
                <a:spcPct val="150000"/>
              </a:lnSpc>
              <a:buFont typeface="Arial"/>
              <a:buChar char="•"/>
              <a:defRPr/>
            </a:pPr>
            <a:r>
              <a:rPr lang="en-US" sz="2800" b="1" dirty="0"/>
              <a:t>Press </a:t>
            </a:r>
            <a:r>
              <a:rPr lang="en-US" sz="2800" b="1" dirty="0">
                <a:solidFill>
                  <a:srgbClr val="0000FF"/>
                </a:solidFill>
              </a:rPr>
              <a:t>5</a:t>
            </a:r>
            <a:r>
              <a:rPr lang="en-US" sz="2800" b="1" dirty="0"/>
              <a:t>: Settings	</a:t>
            </a:r>
            <a:r>
              <a:rPr lang="en-US" sz="2800" b="1" dirty="0">
                <a:solidFill>
                  <a:srgbClr val="0000FF"/>
                </a:solidFill>
              </a:rPr>
              <a:t>5</a:t>
            </a:r>
            <a:r>
              <a:rPr lang="en-US" sz="2800" b="1" dirty="0"/>
              <a:t>: Login</a:t>
            </a:r>
          </a:p>
          <a:p>
            <a:pPr marL="342900" indent="-342900">
              <a:lnSpc>
                <a:spcPct val="150000"/>
              </a:lnSpc>
              <a:buFont typeface="Arial"/>
              <a:buChar char="•"/>
              <a:defRPr/>
            </a:pPr>
            <a:r>
              <a:rPr lang="en-US" sz="2800" b="1" dirty="0"/>
              <a:t>Type the user name at the top of the yellow “hat”  (Not case sensitive)</a:t>
            </a:r>
          </a:p>
          <a:p>
            <a:pPr marL="342900" indent="-342900">
              <a:lnSpc>
                <a:spcPct val="150000"/>
              </a:lnSpc>
              <a:buFont typeface="Arial"/>
              <a:buChar char="•"/>
              <a:defRPr/>
            </a:pPr>
            <a:r>
              <a:rPr lang="en-US" sz="2800" b="1" dirty="0"/>
              <a:t>Type the password at the top of the yellow “hat” </a:t>
            </a:r>
          </a:p>
          <a:p>
            <a:pPr marL="342900" indent="-342900">
              <a:lnSpc>
                <a:spcPct val="150000"/>
              </a:lnSpc>
              <a:buFont typeface="Arial"/>
              <a:buChar char="•"/>
              <a:defRPr/>
            </a:pPr>
            <a:r>
              <a:rPr lang="en-US" sz="2800" b="1" dirty="0">
                <a:solidFill>
                  <a:srgbClr val="0000FF"/>
                </a:solidFill>
              </a:rPr>
              <a:t>Answer</a:t>
            </a:r>
            <a:r>
              <a:rPr lang="en-US" sz="2800" b="1" dirty="0"/>
              <a:t> the question that appears</a:t>
            </a:r>
          </a:p>
          <a:p>
            <a:pPr marL="342900" indent="-342900">
              <a:lnSpc>
                <a:spcPct val="150000"/>
              </a:lnSpc>
              <a:buFont typeface="Arial"/>
              <a:buChar char="•"/>
              <a:defRPr/>
            </a:pPr>
            <a:r>
              <a:rPr lang="en-US" sz="2800" b="1" dirty="0"/>
              <a:t>Send your answer: “</a:t>
            </a:r>
            <a:r>
              <a:rPr lang="en-US" sz="3200" b="1" dirty="0"/>
              <a:t>Doc</a:t>
            </a:r>
            <a:r>
              <a:rPr lang="en-US" sz="2800" b="1" dirty="0"/>
              <a:t>” “</a:t>
            </a:r>
            <a:r>
              <a:rPr lang="en-US" sz="3200" b="1" dirty="0"/>
              <a:t>1</a:t>
            </a:r>
            <a:r>
              <a:rPr lang="en-US" sz="2800" b="1" dirty="0"/>
              <a:t>”</a:t>
            </a:r>
          </a:p>
        </p:txBody>
      </p:sp>
    </p:spTree>
    <p:extLst>
      <p:ext uri="{BB962C8B-B14F-4D97-AF65-F5344CB8AC3E}">
        <p14:creationId xmlns:p14="http://schemas.microsoft.com/office/powerpoint/2010/main" val="13028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txBox="1">
            <a:spLocks noGrp="1"/>
          </p:cNvSpPr>
          <p:nvPr/>
        </p:nvSpPr>
        <p:spPr>
          <a:xfrm>
            <a:off x="6553200" y="6492875"/>
            <a:ext cx="2133600" cy="365125"/>
          </a:xfrm>
          <a:prstGeom prst="rect">
            <a:avLst/>
          </a:prstGeom>
          <a:noFill/>
        </p:spPr>
        <p:txBody>
          <a:bodyPr anchor="ctr"/>
          <a:lstStyle/>
          <a:p>
            <a:pPr algn="r" eaLnBrk="1" fontAlgn="auto" hangingPunct="1">
              <a:spcBef>
                <a:spcPts val="0"/>
              </a:spcBef>
              <a:spcAft>
                <a:spcPts val="0"/>
              </a:spcAft>
              <a:defRPr/>
            </a:pPr>
            <a:fld id="{2C3D9760-BE37-4168-8DB9-C2CFB587B717}" type="slidenum">
              <a:rPr lang="en-US" sz="1200" i="0">
                <a:solidFill>
                  <a:schemeClr val="tx1">
                    <a:tint val="75000"/>
                  </a:schemeClr>
                </a:solidFill>
                <a:latin typeface="+mn-lt"/>
                <a:ea typeface="+mn-ea"/>
              </a:rPr>
              <a:pPr algn="r" eaLnBrk="1" fontAlgn="auto" hangingPunct="1">
                <a:spcBef>
                  <a:spcPts val="0"/>
                </a:spcBef>
                <a:spcAft>
                  <a:spcPts val="0"/>
                </a:spcAft>
                <a:defRPr/>
              </a:pPr>
              <a:t>4</a:t>
            </a:fld>
            <a:endParaRPr lang="en-US" sz="1200" i="0" dirty="0">
              <a:solidFill>
                <a:schemeClr val="tx1">
                  <a:tint val="75000"/>
                </a:schemeClr>
              </a:solidFill>
              <a:latin typeface="+mn-lt"/>
              <a:ea typeface="+mn-ea"/>
            </a:endParaRPr>
          </a:p>
        </p:txBody>
      </p:sp>
      <p:sp>
        <p:nvSpPr>
          <p:cNvPr id="2" name="TextBox 1"/>
          <p:cNvSpPr txBox="1"/>
          <p:nvPr/>
        </p:nvSpPr>
        <p:spPr>
          <a:xfrm>
            <a:off x="609600" y="304800"/>
            <a:ext cx="7467600" cy="1015663"/>
          </a:xfrm>
          <a:prstGeom prst="rect">
            <a:avLst/>
          </a:prstGeom>
          <a:noFill/>
        </p:spPr>
        <p:txBody>
          <a:bodyPr wrap="square">
            <a:spAutoFit/>
          </a:bodyPr>
          <a:lstStyle/>
          <a:p>
            <a:pP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Agenda</a:t>
            </a:r>
            <a:endParaRPr lang="en-US" sz="2400" b="1" dirty="0"/>
          </a:p>
          <a:p>
            <a:pPr marL="457200" indent="-457200">
              <a:buAutoNum type="arabicPeriod"/>
            </a:pPr>
            <a:endParaRPr lang="en-US" b="1" dirty="0"/>
          </a:p>
        </p:txBody>
      </p:sp>
      <p:sp>
        <p:nvSpPr>
          <p:cNvPr id="4" name="TextBox 3">
            <a:extLst>
              <a:ext uri="{FF2B5EF4-FFF2-40B4-BE49-F238E27FC236}">
                <a16:creationId xmlns:a16="http://schemas.microsoft.com/office/drawing/2014/main" id="{3EC2EB47-E1BC-1D4C-AF93-671D443B4E56}"/>
              </a:ext>
            </a:extLst>
          </p:cNvPr>
          <p:cNvSpPr txBox="1"/>
          <p:nvPr/>
        </p:nvSpPr>
        <p:spPr>
          <a:xfrm>
            <a:off x="628650" y="266700"/>
            <a:ext cx="8077200" cy="5386090"/>
          </a:xfrm>
          <a:prstGeom prst="rect">
            <a:avLst/>
          </a:prstGeom>
          <a:noFill/>
        </p:spPr>
        <p:txBody>
          <a:bodyPr wrap="square">
            <a:spAutoFit/>
          </a:bodyPr>
          <a:lstStyle/>
          <a:p>
            <a:pPr>
              <a:defRPr/>
            </a:pPr>
            <a:endParaRPr lang="en-US" sz="3200" b="1" dirty="0">
              <a:solidFill>
                <a:srgbClr val="75141C"/>
              </a:solidFill>
            </a:endParaRPr>
          </a:p>
          <a:p>
            <a:pPr>
              <a:defRPr/>
            </a:pPr>
            <a:endParaRPr lang="en-US" sz="3200" b="1" dirty="0">
              <a:solidFill>
                <a:srgbClr val="75141C"/>
              </a:solidFill>
            </a:endParaRPr>
          </a:p>
          <a:p>
            <a:pPr marL="457200" indent="-457200">
              <a:buFont typeface="Arial" panose="020B0604020202020204" pitchFamily="34" charset="0"/>
              <a:buChar char="•"/>
              <a:defRPr/>
            </a:pPr>
            <a:r>
              <a:rPr lang="en-US" sz="2800" b="1" dirty="0">
                <a:solidFill>
                  <a:srgbClr val="75141C"/>
                </a:solidFill>
              </a:rPr>
              <a:t>TI </a:t>
            </a:r>
            <a:r>
              <a:rPr lang="en-US" sz="2800" b="1" dirty="0" err="1">
                <a:solidFill>
                  <a:srgbClr val="75141C"/>
                </a:solidFill>
              </a:rPr>
              <a:t>Nspire</a:t>
            </a:r>
            <a:r>
              <a:rPr lang="en-US" sz="2800" b="1" dirty="0">
                <a:solidFill>
                  <a:srgbClr val="75141C"/>
                </a:solidFill>
              </a:rPr>
              <a:t> Overview</a:t>
            </a:r>
          </a:p>
          <a:p>
            <a:pPr marL="457200" indent="-457200">
              <a:buFont typeface="Arial" panose="020B0604020202020204" pitchFamily="34" charset="0"/>
              <a:buChar char="•"/>
              <a:defRPr/>
            </a:pPr>
            <a:r>
              <a:rPr lang="en-US" sz="2800" b="1" dirty="0">
                <a:solidFill>
                  <a:schemeClr val="bg2"/>
                </a:solidFill>
              </a:rPr>
              <a:t>Formative Assessment—Quick Polls</a:t>
            </a:r>
          </a:p>
          <a:p>
            <a:pPr marL="457200" indent="-457200">
              <a:buFont typeface="Arial" panose="020B0604020202020204" pitchFamily="34" charset="0"/>
              <a:buChar char="•"/>
              <a:defRPr/>
            </a:pPr>
            <a:r>
              <a:rPr lang="en-US" sz="2800" b="1" dirty="0">
                <a:solidFill>
                  <a:schemeClr val="bg2"/>
                </a:solidFill>
              </a:rPr>
              <a:t>Formative Assessment—Class Capture</a:t>
            </a:r>
          </a:p>
          <a:p>
            <a:pPr marL="457200" indent="-457200">
              <a:buFont typeface="Arial" panose="020B0604020202020204" pitchFamily="34" charset="0"/>
              <a:buChar char="•"/>
              <a:defRPr/>
            </a:pPr>
            <a:r>
              <a:rPr lang="en-US" sz="2800" b="1" dirty="0">
                <a:solidFill>
                  <a:schemeClr val="bg2"/>
                </a:solidFill>
              </a:rPr>
              <a:t>Engaging students with problem solving activities</a:t>
            </a:r>
          </a:p>
          <a:p>
            <a:pPr marL="457200" indent="-457200">
              <a:buFont typeface="Arial" panose="020B0604020202020204" pitchFamily="34" charset="0"/>
              <a:buChar char="•"/>
              <a:defRPr/>
            </a:pPr>
            <a:r>
              <a:rPr lang="en-US" sz="2800" b="1" dirty="0">
                <a:solidFill>
                  <a:schemeClr val="bg2"/>
                </a:solidFill>
              </a:rPr>
              <a:t>Differentiating Instruction with Navigator</a:t>
            </a:r>
          </a:p>
          <a:p>
            <a:pPr marL="457200" indent="-457200">
              <a:buFont typeface="Arial" panose="020B0604020202020204" pitchFamily="34" charset="0"/>
              <a:buChar char="•"/>
              <a:defRPr/>
            </a:pPr>
            <a:r>
              <a:rPr lang="en-US" sz="2800" b="1" dirty="0">
                <a:solidFill>
                  <a:schemeClr val="bg2"/>
                </a:solidFill>
              </a:rPr>
              <a:t>Student Self Check Feature</a:t>
            </a:r>
          </a:p>
          <a:p>
            <a:pPr marL="457200" indent="-457200">
              <a:buFont typeface="Arial" panose="020B0604020202020204" pitchFamily="34" charset="0"/>
              <a:buChar char="•"/>
              <a:defRPr/>
            </a:pPr>
            <a:r>
              <a:rPr lang="en-US" sz="2800" b="1" dirty="0">
                <a:solidFill>
                  <a:schemeClr val="bg2"/>
                </a:solidFill>
              </a:rPr>
              <a:t>Grading with Navigator</a:t>
            </a:r>
          </a:p>
          <a:p>
            <a:pPr marL="457200" indent="-457200">
              <a:buFont typeface="Arial" panose="020B0604020202020204" pitchFamily="34" charset="0"/>
              <a:buChar char="•"/>
              <a:defRPr/>
            </a:pPr>
            <a:r>
              <a:rPr lang="en-US" sz="2800" b="1" dirty="0" err="1">
                <a:solidFill>
                  <a:schemeClr val="bg2"/>
                </a:solidFill>
                <a:hlinkClick r:id="rId3"/>
              </a:rPr>
              <a:t>education.ti.com</a:t>
            </a:r>
            <a:r>
              <a:rPr lang="en-US" sz="2800" b="1" dirty="0">
                <a:solidFill>
                  <a:schemeClr val="bg2"/>
                </a:solidFill>
              </a:rPr>
              <a:t> Resources</a:t>
            </a:r>
          </a:p>
          <a:p>
            <a:pPr marL="457200" indent="-457200">
              <a:buFont typeface="Arial" panose="020B0604020202020204" pitchFamily="34" charset="0"/>
              <a:buChar char="•"/>
              <a:defRPr/>
            </a:pPr>
            <a:endParaRPr lang="en-US" sz="2800" b="1" dirty="0">
              <a:solidFill>
                <a:schemeClr val="bg2"/>
              </a:solidFill>
            </a:endParaRPr>
          </a:p>
        </p:txBody>
      </p:sp>
    </p:spTree>
    <p:extLst>
      <p:ext uri="{BB962C8B-B14F-4D97-AF65-F5344CB8AC3E}">
        <p14:creationId xmlns:p14="http://schemas.microsoft.com/office/powerpoint/2010/main" val="21942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685800"/>
            <a:ext cx="3179763" cy="504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2" name="Group 8"/>
          <p:cNvGrpSpPr>
            <a:grpSpLocks/>
          </p:cNvGrpSpPr>
          <p:nvPr/>
        </p:nvGrpSpPr>
        <p:grpSpPr bwMode="auto">
          <a:xfrm>
            <a:off x="533400" y="735013"/>
            <a:ext cx="3044825" cy="484187"/>
            <a:chOff x="434" y="480"/>
            <a:chExt cx="1918" cy="305"/>
          </a:xfrm>
        </p:grpSpPr>
        <p:sp>
          <p:nvSpPr>
            <p:cNvPr id="10276" name="TextBox 4"/>
            <p:cNvSpPr txBox="1">
              <a:spLocks noChangeArrowheads="1"/>
            </p:cNvSpPr>
            <p:nvPr/>
          </p:nvSpPr>
          <p:spPr bwMode="auto">
            <a:xfrm>
              <a:off x="434" y="490"/>
              <a:ext cx="100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algn="ctr" eaLnBrk="1" hangingPunct="1"/>
              <a:r>
                <a:rPr lang="en-US" sz="2400" b="1">
                  <a:solidFill>
                    <a:schemeClr val="tx1"/>
                  </a:solidFill>
                  <a:latin typeface="Arial" charset="0"/>
                  <a:ea typeface="ＭＳ Ｐゴシック" charset="0"/>
                  <a:cs typeface="ＭＳ Ｐゴシック" charset="0"/>
                </a:rPr>
                <a:t>Escape</a:t>
              </a:r>
            </a:p>
          </p:txBody>
        </p:sp>
        <p:sp>
          <p:nvSpPr>
            <p:cNvPr id="3" name="Down Arrow 5"/>
            <p:cNvSpPr>
              <a:spLocks noChangeArrowheads="1"/>
            </p:cNvSpPr>
            <p:nvPr/>
          </p:nvSpPr>
          <p:spPr bwMode="auto">
            <a:xfrm rot="-5400000">
              <a:off x="1408" y="416"/>
              <a:ext cx="305" cy="433"/>
            </a:xfrm>
            <a:prstGeom prst="downArrow">
              <a:avLst>
                <a:gd name="adj1" fmla="val 50000"/>
                <a:gd name="adj2" fmla="val 50076"/>
              </a:avLst>
            </a:prstGeom>
            <a:solidFill>
              <a:srgbClr val="FFFF00"/>
            </a:solidFill>
            <a:ln w="25400" algn="ctr">
              <a:solidFill>
                <a:srgbClr val="385D8A"/>
              </a:solidFill>
              <a:miter lim="800000"/>
              <a:headEnd/>
              <a:tailEnd/>
            </a:ln>
          </p:spPr>
          <p:txBody>
            <a:bodyPr vert="eaVert" anchor="ctr"/>
            <a:lstStyle/>
            <a:p>
              <a:pPr algn="ctr" eaLnBrk="1" hangingPunct="1"/>
              <a:endParaRPr lang="en-US" sz="1800">
                <a:solidFill>
                  <a:srgbClr val="FFFFFF"/>
                </a:solidFill>
                <a:ea typeface="Osaka" charset="0"/>
                <a:cs typeface="Osaka" charset="0"/>
              </a:endParaRPr>
            </a:p>
          </p:txBody>
        </p:sp>
        <p:sp>
          <p:nvSpPr>
            <p:cNvPr id="10278" name="Rectangle 7"/>
            <p:cNvSpPr>
              <a:spLocks noChangeArrowheads="1"/>
            </p:cNvSpPr>
            <p:nvPr/>
          </p:nvSpPr>
          <p:spPr bwMode="auto">
            <a:xfrm>
              <a:off x="1920" y="480"/>
              <a:ext cx="432" cy="288"/>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grpSp>
      <p:grpSp>
        <p:nvGrpSpPr>
          <p:cNvPr id="5" name="Group 9"/>
          <p:cNvGrpSpPr>
            <a:grpSpLocks/>
          </p:cNvGrpSpPr>
          <p:nvPr/>
        </p:nvGrpSpPr>
        <p:grpSpPr bwMode="auto">
          <a:xfrm>
            <a:off x="228600" y="1219200"/>
            <a:ext cx="3352800" cy="484188"/>
            <a:chOff x="240" y="463"/>
            <a:chExt cx="2112" cy="305"/>
          </a:xfrm>
        </p:grpSpPr>
        <p:sp>
          <p:nvSpPr>
            <p:cNvPr id="10273" name="TextBox 4"/>
            <p:cNvSpPr txBox="1">
              <a:spLocks noChangeArrowheads="1"/>
            </p:cNvSpPr>
            <p:nvPr/>
          </p:nvSpPr>
          <p:spPr bwMode="auto">
            <a:xfrm>
              <a:off x="240" y="463"/>
              <a:ext cx="1200" cy="291"/>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algn="ctr" eaLnBrk="1" hangingPunct="1"/>
              <a:r>
                <a:rPr lang="en-US" sz="2400" b="1">
                  <a:solidFill>
                    <a:schemeClr val="tx1"/>
                  </a:solidFill>
                  <a:latin typeface="Arial" charset="0"/>
                  <a:ea typeface="ＭＳ Ｐゴシック" charset="0"/>
                  <a:cs typeface="ＭＳ Ｐゴシック" charset="0"/>
                </a:rPr>
                <a:t>ScratchPad</a:t>
              </a:r>
              <a:endParaRPr lang="en-US" b="1">
                <a:solidFill>
                  <a:srgbClr val="FFFF00"/>
                </a:solidFill>
                <a:latin typeface="Arial" charset="0"/>
                <a:ea typeface="ＭＳ Ｐゴシック" charset="0"/>
                <a:cs typeface="ＭＳ Ｐゴシック" charset="0"/>
              </a:endParaRPr>
            </a:p>
          </p:txBody>
        </p:sp>
        <p:sp>
          <p:nvSpPr>
            <p:cNvPr id="8" name="Down Arrow 5"/>
            <p:cNvSpPr>
              <a:spLocks noChangeArrowheads="1"/>
            </p:cNvSpPr>
            <p:nvPr/>
          </p:nvSpPr>
          <p:spPr bwMode="auto">
            <a:xfrm rot="16200000">
              <a:off x="1494" y="399"/>
              <a:ext cx="305" cy="433"/>
            </a:xfrm>
            <a:prstGeom prst="downArrow">
              <a:avLst>
                <a:gd name="adj1" fmla="val 50000"/>
                <a:gd name="adj2" fmla="val 50076"/>
              </a:avLst>
            </a:prstGeom>
            <a:solidFill>
              <a:srgbClr val="66FF66"/>
            </a:solidFill>
            <a:ln w="25400" algn="ctr">
              <a:solidFill>
                <a:srgbClr val="00B0F0"/>
              </a:solidFill>
              <a:miter lim="800000"/>
              <a:headEnd/>
              <a:tailEnd/>
            </a:ln>
          </p:spPr>
          <p:txBody>
            <a:bodyPr vert="eaVert" anchor="ctr"/>
            <a:lstStyle/>
            <a:p>
              <a:pPr algn="ctr" eaLnBrk="1" hangingPunct="1"/>
              <a:endParaRPr lang="en-US" sz="1800">
                <a:solidFill>
                  <a:srgbClr val="FFFFFF"/>
                </a:solidFill>
                <a:ea typeface="Osaka" charset="0"/>
                <a:cs typeface="Osaka" charset="0"/>
              </a:endParaRPr>
            </a:p>
          </p:txBody>
        </p:sp>
        <p:sp>
          <p:nvSpPr>
            <p:cNvPr id="10275" name="Rectangle 12"/>
            <p:cNvSpPr>
              <a:spLocks noChangeArrowheads="1"/>
            </p:cNvSpPr>
            <p:nvPr/>
          </p:nvSpPr>
          <p:spPr bwMode="auto">
            <a:xfrm>
              <a:off x="1920" y="480"/>
              <a:ext cx="432" cy="288"/>
            </a:xfrm>
            <a:prstGeom prst="rect">
              <a:avLst/>
            </a:prstGeom>
            <a:solidFill>
              <a:schemeClr val="accent1">
                <a:alpha val="0"/>
              </a:schemeClr>
            </a:solidFill>
            <a:ln w="38100">
              <a:solidFill>
                <a:srgbClr val="00B0F0"/>
              </a:solidFill>
              <a:miter lim="800000"/>
              <a:headEnd/>
              <a:tailEnd/>
            </a:ln>
          </p:spPr>
          <p:txBody>
            <a:bodyPr wrap="none" anchor="ctr"/>
            <a:lstStyle/>
            <a:p>
              <a:pPr eaLnBrk="1" hangingPunct="1"/>
              <a:endParaRPr lang="en-US"/>
            </a:p>
          </p:txBody>
        </p:sp>
      </p:grpSp>
      <p:grpSp>
        <p:nvGrpSpPr>
          <p:cNvPr id="7" name="Group 17"/>
          <p:cNvGrpSpPr>
            <a:grpSpLocks/>
          </p:cNvGrpSpPr>
          <p:nvPr/>
        </p:nvGrpSpPr>
        <p:grpSpPr bwMode="auto">
          <a:xfrm>
            <a:off x="835025" y="1536700"/>
            <a:ext cx="2743200" cy="598488"/>
            <a:chOff x="624" y="408"/>
            <a:chExt cx="1728" cy="377"/>
          </a:xfrm>
        </p:grpSpPr>
        <p:sp>
          <p:nvSpPr>
            <p:cNvPr id="10270" name="TextBox 4"/>
            <p:cNvSpPr txBox="1">
              <a:spLocks noChangeArrowheads="1"/>
            </p:cNvSpPr>
            <p:nvPr/>
          </p:nvSpPr>
          <p:spPr bwMode="auto">
            <a:xfrm>
              <a:off x="624" y="408"/>
              <a:ext cx="1008"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algn="ctr" eaLnBrk="1" hangingPunct="1"/>
              <a:endParaRPr lang="en-US" sz="800" b="1">
                <a:solidFill>
                  <a:schemeClr val="tx1"/>
                </a:solidFill>
                <a:latin typeface="Arial" charset="0"/>
                <a:ea typeface="ＭＳ Ｐゴシック" charset="0"/>
                <a:cs typeface="ＭＳ Ｐゴシック" charset="0"/>
              </a:endParaRPr>
            </a:p>
            <a:p>
              <a:pPr algn="ctr" eaLnBrk="1" hangingPunct="1"/>
              <a:r>
                <a:rPr lang="en-US" sz="2400" b="1">
                  <a:solidFill>
                    <a:schemeClr val="tx1"/>
                  </a:solidFill>
                  <a:latin typeface="Arial" charset="0"/>
                  <a:ea typeface="ＭＳ Ｐゴシック" charset="0"/>
                  <a:cs typeface="ＭＳ Ｐゴシック" charset="0"/>
                </a:rPr>
                <a:t>Tab</a:t>
              </a:r>
            </a:p>
          </p:txBody>
        </p:sp>
        <p:sp>
          <p:nvSpPr>
            <p:cNvPr id="10" name="Down Arrow 5"/>
            <p:cNvSpPr>
              <a:spLocks noChangeArrowheads="1"/>
            </p:cNvSpPr>
            <p:nvPr/>
          </p:nvSpPr>
          <p:spPr bwMode="auto">
            <a:xfrm rot="-5400000">
              <a:off x="1408" y="416"/>
              <a:ext cx="305" cy="433"/>
            </a:xfrm>
            <a:prstGeom prst="downArrow">
              <a:avLst>
                <a:gd name="adj1" fmla="val 50000"/>
                <a:gd name="adj2" fmla="val 50076"/>
              </a:avLst>
            </a:prstGeom>
            <a:solidFill>
              <a:srgbClr val="FFFF00"/>
            </a:solidFill>
            <a:ln w="25400" algn="ctr">
              <a:solidFill>
                <a:srgbClr val="385D8A"/>
              </a:solidFill>
              <a:miter lim="800000"/>
              <a:headEnd/>
              <a:tailEnd/>
            </a:ln>
          </p:spPr>
          <p:txBody>
            <a:bodyPr vert="eaVert" anchor="ctr"/>
            <a:lstStyle/>
            <a:p>
              <a:pPr algn="ctr" eaLnBrk="1" hangingPunct="1"/>
              <a:endParaRPr lang="en-US" sz="1800">
                <a:solidFill>
                  <a:srgbClr val="FFFFFF"/>
                </a:solidFill>
                <a:ea typeface="Osaka" charset="0"/>
                <a:cs typeface="Osaka" charset="0"/>
              </a:endParaRPr>
            </a:p>
          </p:txBody>
        </p:sp>
        <p:sp>
          <p:nvSpPr>
            <p:cNvPr id="10272" name="Rectangle 20"/>
            <p:cNvSpPr>
              <a:spLocks noChangeArrowheads="1"/>
            </p:cNvSpPr>
            <p:nvPr/>
          </p:nvSpPr>
          <p:spPr bwMode="auto">
            <a:xfrm>
              <a:off x="1920" y="528"/>
              <a:ext cx="432" cy="240"/>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grpSp>
      <p:grpSp>
        <p:nvGrpSpPr>
          <p:cNvPr id="9" name="Group 21"/>
          <p:cNvGrpSpPr>
            <a:grpSpLocks/>
          </p:cNvGrpSpPr>
          <p:nvPr/>
        </p:nvGrpSpPr>
        <p:grpSpPr bwMode="auto">
          <a:xfrm>
            <a:off x="533400" y="2174875"/>
            <a:ext cx="2917825" cy="460375"/>
            <a:chOff x="376" y="462"/>
            <a:chExt cx="1976" cy="341"/>
          </a:xfrm>
        </p:grpSpPr>
        <p:sp>
          <p:nvSpPr>
            <p:cNvPr id="10267" name="TextBox 4"/>
            <p:cNvSpPr txBox="1">
              <a:spLocks noChangeArrowheads="1"/>
            </p:cNvSpPr>
            <p:nvPr/>
          </p:nvSpPr>
          <p:spPr bwMode="auto">
            <a:xfrm>
              <a:off x="376" y="462"/>
              <a:ext cx="1008" cy="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algn="ctr" eaLnBrk="1" hangingPunct="1"/>
              <a:r>
                <a:rPr lang="en-US" sz="2400" b="1">
                  <a:solidFill>
                    <a:schemeClr val="tx1"/>
                  </a:solidFill>
                  <a:latin typeface="Arial" charset="0"/>
                  <a:ea typeface="ＭＳ Ｐゴシック" charset="0"/>
                  <a:cs typeface="ＭＳ Ｐゴシック" charset="0"/>
                </a:rPr>
                <a:t>Control</a:t>
              </a:r>
            </a:p>
          </p:txBody>
        </p:sp>
        <p:sp>
          <p:nvSpPr>
            <p:cNvPr id="6" name="Down Arrow 5"/>
            <p:cNvSpPr>
              <a:spLocks noChangeArrowheads="1"/>
            </p:cNvSpPr>
            <p:nvPr/>
          </p:nvSpPr>
          <p:spPr bwMode="auto">
            <a:xfrm rot="-5400000">
              <a:off x="1405" y="416"/>
              <a:ext cx="308" cy="433"/>
            </a:xfrm>
            <a:prstGeom prst="downArrow">
              <a:avLst>
                <a:gd name="adj1" fmla="val 50000"/>
                <a:gd name="adj2" fmla="val 50076"/>
              </a:avLst>
            </a:prstGeom>
            <a:solidFill>
              <a:srgbClr val="FFFF00"/>
            </a:solidFill>
            <a:ln w="25400" algn="ctr">
              <a:solidFill>
                <a:srgbClr val="385D8A"/>
              </a:solidFill>
              <a:miter lim="800000"/>
              <a:headEnd/>
              <a:tailEnd/>
            </a:ln>
          </p:spPr>
          <p:txBody>
            <a:bodyPr vert="eaVert" anchor="ctr"/>
            <a:lstStyle/>
            <a:p>
              <a:pPr algn="ctr" eaLnBrk="1" hangingPunct="1"/>
              <a:endParaRPr lang="en-US" sz="1800">
                <a:solidFill>
                  <a:srgbClr val="FFFFFF"/>
                </a:solidFill>
                <a:ea typeface="Osaka" charset="0"/>
                <a:cs typeface="Osaka" charset="0"/>
              </a:endParaRPr>
            </a:p>
          </p:txBody>
        </p:sp>
        <p:sp>
          <p:nvSpPr>
            <p:cNvPr id="10269" name="Rectangle 24"/>
            <p:cNvSpPr>
              <a:spLocks noChangeArrowheads="1"/>
            </p:cNvSpPr>
            <p:nvPr/>
          </p:nvSpPr>
          <p:spPr bwMode="auto">
            <a:xfrm>
              <a:off x="1974" y="488"/>
              <a:ext cx="378" cy="280"/>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grpSp>
      <p:grpSp>
        <p:nvGrpSpPr>
          <p:cNvPr id="13" name="Group 29"/>
          <p:cNvGrpSpPr>
            <a:grpSpLocks/>
          </p:cNvGrpSpPr>
          <p:nvPr/>
        </p:nvGrpSpPr>
        <p:grpSpPr bwMode="auto">
          <a:xfrm>
            <a:off x="5348288" y="685800"/>
            <a:ext cx="2565400" cy="503238"/>
            <a:chOff x="3264" y="477"/>
            <a:chExt cx="1616" cy="318"/>
          </a:xfrm>
        </p:grpSpPr>
        <p:sp>
          <p:nvSpPr>
            <p:cNvPr id="10264" name="Rectangle 25"/>
            <p:cNvSpPr>
              <a:spLocks noChangeArrowheads="1"/>
            </p:cNvSpPr>
            <p:nvPr/>
          </p:nvSpPr>
          <p:spPr bwMode="auto">
            <a:xfrm>
              <a:off x="3264" y="508"/>
              <a:ext cx="432" cy="260"/>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sp>
          <p:nvSpPr>
            <p:cNvPr id="11" name="Down Arrow 3"/>
            <p:cNvSpPr>
              <a:spLocks noChangeArrowheads="1"/>
            </p:cNvSpPr>
            <p:nvPr/>
          </p:nvSpPr>
          <p:spPr bwMode="auto">
            <a:xfrm rot="5400000">
              <a:off x="3823" y="412"/>
              <a:ext cx="306" cy="465"/>
            </a:xfrm>
            <a:prstGeom prst="downArrow">
              <a:avLst>
                <a:gd name="adj1" fmla="val 50000"/>
                <a:gd name="adj2" fmla="val 49915"/>
              </a:avLst>
            </a:prstGeom>
            <a:solidFill>
              <a:srgbClr val="FFFF00"/>
            </a:solidFill>
            <a:ln w="25400" algn="ctr">
              <a:solidFill>
                <a:srgbClr val="385D8A"/>
              </a:solidFill>
              <a:miter lim="800000"/>
              <a:headEnd/>
              <a:tailEnd/>
            </a:ln>
          </p:spPr>
          <p:txBody>
            <a:bodyPr rot="10800000" vert="eaVert" anchor="ctr"/>
            <a:lstStyle/>
            <a:p>
              <a:pPr algn="ctr" eaLnBrk="1" hangingPunct="1"/>
              <a:endParaRPr lang="en-US" sz="1800">
                <a:solidFill>
                  <a:srgbClr val="FFFFFF"/>
                </a:solidFill>
                <a:ea typeface="Osaka" charset="0"/>
                <a:cs typeface="Osaka" charset="0"/>
              </a:endParaRPr>
            </a:p>
          </p:txBody>
        </p:sp>
        <p:sp>
          <p:nvSpPr>
            <p:cNvPr id="10266" name="Rectangle 28"/>
            <p:cNvSpPr>
              <a:spLocks noChangeArrowheads="1"/>
            </p:cNvSpPr>
            <p:nvPr/>
          </p:nvSpPr>
          <p:spPr bwMode="auto">
            <a:xfrm>
              <a:off x="4224" y="477"/>
              <a:ext cx="6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a:t>Home</a:t>
              </a:r>
            </a:p>
          </p:txBody>
        </p:sp>
      </p:grpSp>
      <p:grpSp>
        <p:nvGrpSpPr>
          <p:cNvPr id="16" name="Group 30"/>
          <p:cNvGrpSpPr>
            <a:grpSpLocks/>
          </p:cNvGrpSpPr>
          <p:nvPr/>
        </p:nvGrpSpPr>
        <p:grpSpPr bwMode="auto">
          <a:xfrm>
            <a:off x="5334000" y="1184275"/>
            <a:ext cx="3213100" cy="500063"/>
            <a:chOff x="3264" y="480"/>
            <a:chExt cx="2024" cy="315"/>
          </a:xfrm>
        </p:grpSpPr>
        <p:sp>
          <p:nvSpPr>
            <p:cNvPr id="10261" name="Rectangle 31"/>
            <p:cNvSpPr>
              <a:spLocks noChangeArrowheads="1"/>
            </p:cNvSpPr>
            <p:nvPr/>
          </p:nvSpPr>
          <p:spPr bwMode="auto">
            <a:xfrm>
              <a:off x="3264" y="480"/>
              <a:ext cx="432" cy="279"/>
            </a:xfrm>
            <a:prstGeom prst="rect">
              <a:avLst/>
            </a:prstGeom>
            <a:solidFill>
              <a:schemeClr val="accent1">
                <a:alpha val="0"/>
              </a:schemeClr>
            </a:solidFill>
            <a:ln w="38100">
              <a:solidFill>
                <a:srgbClr val="00B0F0"/>
              </a:solidFill>
              <a:miter lim="800000"/>
              <a:headEnd/>
              <a:tailEnd/>
            </a:ln>
          </p:spPr>
          <p:txBody>
            <a:bodyPr wrap="none" anchor="ctr"/>
            <a:lstStyle/>
            <a:p>
              <a:pPr eaLnBrk="1" hangingPunct="1"/>
              <a:endParaRPr lang="en-US"/>
            </a:p>
          </p:txBody>
        </p:sp>
        <p:sp>
          <p:nvSpPr>
            <p:cNvPr id="12" name="Down Arrow 3"/>
            <p:cNvSpPr>
              <a:spLocks noChangeArrowheads="1"/>
            </p:cNvSpPr>
            <p:nvPr/>
          </p:nvSpPr>
          <p:spPr bwMode="auto">
            <a:xfrm rot="5400000">
              <a:off x="3823" y="410"/>
              <a:ext cx="306" cy="465"/>
            </a:xfrm>
            <a:prstGeom prst="downArrow">
              <a:avLst>
                <a:gd name="adj1" fmla="val 50000"/>
                <a:gd name="adj2" fmla="val 49915"/>
              </a:avLst>
            </a:prstGeom>
            <a:solidFill>
              <a:srgbClr val="66FF66"/>
            </a:solidFill>
            <a:ln w="25400" algn="ctr">
              <a:solidFill>
                <a:srgbClr val="00B0F0"/>
              </a:solidFill>
              <a:miter lim="800000"/>
              <a:headEnd/>
              <a:tailEnd/>
            </a:ln>
          </p:spPr>
          <p:txBody>
            <a:bodyPr rot="10800000" vert="eaVert" anchor="ctr"/>
            <a:lstStyle/>
            <a:p>
              <a:pPr algn="ctr" eaLnBrk="1" hangingPunct="1"/>
              <a:endParaRPr lang="en-US" sz="1800">
                <a:solidFill>
                  <a:srgbClr val="FFFFFF"/>
                </a:solidFill>
                <a:ea typeface="Osaka" charset="0"/>
                <a:cs typeface="Osaka" charset="0"/>
              </a:endParaRPr>
            </a:p>
          </p:txBody>
        </p:sp>
        <p:sp>
          <p:nvSpPr>
            <p:cNvPr id="10263" name="Rectangle 33"/>
            <p:cNvSpPr>
              <a:spLocks noChangeArrowheads="1"/>
            </p:cNvSpPr>
            <p:nvPr/>
          </p:nvSpPr>
          <p:spPr bwMode="auto">
            <a:xfrm>
              <a:off x="4224" y="480"/>
              <a:ext cx="106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a:t>Document</a:t>
              </a:r>
            </a:p>
          </p:txBody>
        </p:sp>
      </p:grpSp>
      <p:grpSp>
        <p:nvGrpSpPr>
          <p:cNvPr id="17" name="Group 34"/>
          <p:cNvGrpSpPr>
            <a:grpSpLocks/>
          </p:cNvGrpSpPr>
          <p:nvPr/>
        </p:nvGrpSpPr>
        <p:grpSpPr bwMode="auto">
          <a:xfrm>
            <a:off x="5334000" y="1627188"/>
            <a:ext cx="2511425" cy="504825"/>
            <a:chOff x="3264" y="477"/>
            <a:chExt cx="1582" cy="318"/>
          </a:xfrm>
        </p:grpSpPr>
        <p:sp>
          <p:nvSpPr>
            <p:cNvPr id="10258" name="Rectangle 35"/>
            <p:cNvSpPr>
              <a:spLocks noChangeArrowheads="1"/>
            </p:cNvSpPr>
            <p:nvPr/>
          </p:nvSpPr>
          <p:spPr bwMode="auto">
            <a:xfrm>
              <a:off x="3264" y="477"/>
              <a:ext cx="432" cy="291"/>
            </a:xfrm>
            <a:prstGeom prst="rect">
              <a:avLst/>
            </a:prstGeom>
            <a:solidFill>
              <a:schemeClr val="accent1">
                <a:alpha val="0"/>
              </a:schemeClr>
            </a:solidFill>
            <a:ln w="38100">
              <a:solidFill>
                <a:srgbClr val="00B0F0"/>
              </a:solidFill>
              <a:miter lim="800000"/>
              <a:headEnd/>
              <a:tailEnd/>
            </a:ln>
          </p:spPr>
          <p:txBody>
            <a:bodyPr wrap="none" anchor="ctr"/>
            <a:lstStyle/>
            <a:p>
              <a:pPr eaLnBrk="1" hangingPunct="1"/>
              <a:endParaRPr lang="en-US"/>
            </a:p>
          </p:txBody>
        </p:sp>
        <p:sp>
          <p:nvSpPr>
            <p:cNvPr id="15" name="Down Arrow 3"/>
            <p:cNvSpPr>
              <a:spLocks noChangeArrowheads="1"/>
            </p:cNvSpPr>
            <p:nvPr/>
          </p:nvSpPr>
          <p:spPr bwMode="auto">
            <a:xfrm rot="5400000">
              <a:off x="3823" y="410"/>
              <a:ext cx="306" cy="465"/>
            </a:xfrm>
            <a:prstGeom prst="downArrow">
              <a:avLst>
                <a:gd name="adj1" fmla="val 50000"/>
                <a:gd name="adj2" fmla="val 49915"/>
              </a:avLst>
            </a:prstGeom>
            <a:solidFill>
              <a:srgbClr val="66FF66"/>
            </a:solidFill>
            <a:ln w="25400" algn="ctr">
              <a:solidFill>
                <a:srgbClr val="00B0F0"/>
              </a:solidFill>
              <a:miter lim="800000"/>
              <a:headEnd/>
              <a:tailEnd/>
            </a:ln>
          </p:spPr>
          <p:txBody>
            <a:bodyPr rot="10800000" vert="eaVert" anchor="ctr"/>
            <a:lstStyle/>
            <a:p>
              <a:pPr algn="ctr" eaLnBrk="1" hangingPunct="1"/>
              <a:endParaRPr lang="en-US" sz="1800">
                <a:solidFill>
                  <a:srgbClr val="FFFFFF"/>
                </a:solidFill>
                <a:ea typeface="Osaka" charset="0"/>
                <a:cs typeface="Osaka" charset="0"/>
              </a:endParaRPr>
            </a:p>
          </p:txBody>
        </p:sp>
        <p:sp>
          <p:nvSpPr>
            <p:cNvPr id="10260" name="Rectangle 37"/>
            <p:cNvSpPr>
              <a:spLocks noChangeArrowheads="1"/>
            </p:cNvSpPr>
            <p:nvPr/>
          </p:nvSpPr>
          <p:spPr bwMode="auto">
            <a:xfrm>
              <a:off x="4224" y="495"/>
              <a:ext cx="62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a:t>Menu</a:t>
              </a:r>
            </a:p>
          </p:txBody>
        </p:sp>
      </p:grpSp>
      <p:grpSp>
        <p:nvGrpSpPr>
          <p:cNvPr id="18" name="Group 38"/>
          <p:cNvGrpSpPr>
            <a:grpSpLocks/>
          </p:cNvGrpSpPr>
          <p:nvPr/>
        </p:nvGrpSpPr>
        <p:grpSpPr bwMode="auto">
          <a:xfrm>
            <a:off x="5334000" y="2174875"/>
            <a:ext cx="3302000" cy="568325"/>
            <a:chOff x="3264" y="340"/>
            <a:chExt cx="2100" cy="491"/>
          </a:xfrm>
        </p:grpSpPr>
        <p:sp>
          <p:nvSpPr>
            <p:cNvPr id="10255" name="Rectangle 39"/>
            <p:cNvSpPr>
              <a:spLocks noChangeArrowheads="1"/>
            </p:cNvSpPr>
            <p:nvPr/>
          </p:nvSpPr>
          <p:spPr bwMode="auto">
            <a:xfrm>
              <a:off x="3264" y="340"/>
              <a:ext cx="432" cy="428"/>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sp>
          <p:nvSpPr>
            <p:cNvPr id="4" name="Down Arrow 3"/>
            <p:cNvSpPr>
              <a:spLocks noChangeArrowheads="1"/>
            </p:cNvSpPr>
            <p:nvPr/>
          </p:nvSpPr>
          <p:spPr bwMode="auto">
            <a:xfrm rot="5400000">
              <a:off x="3821" y="401"/>
              <a:ext cx="307" cy="467"/>
            </a:xfrm>
            <a:prstGeom prst="downArrow">
              <a:avLst>
                <a:gd name="adj1" fmla="val 50000"/>
                <a:gd name="adj2" fmla="val 49915"/>
              </a:avLst>
            </a:prstGeom>
            <a:solidFill>
              <a:srgbClr val="FFFF00"/>
            </a:solidFill>
            <a:ln w="25400" algn="ctr">
              <a:solidFill>
                <a:srgbClr val="385D8A"/>
              </a:solidFill>
              <a:miter lim="800000"/>
              <a:headEnd/>
              <a:tailEnd/>
            </a:ln>
          </p:spPr>
          <p:txBody>
            <a:bodyPr rot="10800000" vert="eaVert" anchor="ctr"/>
            <a:lstStyle/>
            <a:p>
              <a:pPr algn="ctr" eaLnBrk="1" hangingPunct="1"/>
              <a:endParaRPr lang="en-US" sz="1800">
                <a:solidFill>
                  <a:srgbClr val="FFFFFF"/>
                </a:solidFill>
                <a:ea typeface="Osaka" charset="0"/>
                <a:cs typeface="Osaka" charset="0"/>
              </a:endParaRPr>
            </a:p>
          </p:txBody>
        </p:sp>
        <p:sp>
          <p:nvSpPr>
            <p:cNvPr id="10257" name="Rectangle 41"/>
            <p:cNvSpPr>
              <a:spLocks noChangeArrowheads="1"/>
            </p:cNvSpPr>
            <p:nvPr/>
          </p:nvSpPr>
          <p:spPr bwMode="auto">
            <a:xfrm>
              <a:off x="4222" y="432"/>
              <a:ext cx="1142"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a:t>Backspace</a:t>
              </a:r>
            </a:p>
          </p:txBody>
        </p:sp>
      </p:grpSp>
      <p:grpSp>
        <p:nvGrpSpPr>
          <p:cNvPr id="19" name="Group 45"/>
          <p:cNvGrpSpPr>
            <a:grpSpLocks/>
          </p:cNvGrpSpPr>
          <p:nvPr/>
        </p:nvGrpSpPr>
        <p:grpSpPr bwMode="auto">
          <a:xfrm>
            <a:off x="1104900" y="2209800"/>
            <a:ext cx="3009900" cy="1071563"/>
            <a:chOff x="696" y="1392"/>
            <a:chExt cx="1896" cy="675"/>
          </a:xfrm>
        </p:grpSpPr>
        <p:sp>
          <p:nvSpPr>
            <p:cNvPr id="10252" name="TextBox 12"/>
            <p:cNvSpPr txBox="1">
              <a:spLocks noChangeArrowheads="1"/>
            </p:cNvSpPr>
            <p:nvPr/>
          </p:nvSpPr>
          <p:spPr bwMode="auto">
            <a:xfrm>
              <a:off x="696" y="1776"/>
              <a:ext cx="91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algn="ctr" eaLnBrk="1" hangingPunct="1"/>
              <a:r>
                <a:rPr lang="en-US" sz="2400" b="1">
                  <a:solidFill>
                    <a:schemeClr val="tx1"/>
                  </a:solidFill>
                  <a:latin typeface="Arial" charset="0"/>
                  <a:ea typeface="ＭＳ Ｐゴシック" charset="0"/>
                  <a:cs typeface="ＭＳ Ｐゴシック" charset="0"/>
                </a:rPr>
                <a:t>Shift</a:t>
              </a:r>
            </a:p>
          </p:txBody>
        </p:sp>
        <p:sp>
          <p:nvSpPr>
            <p:cNvPr id="14" name="Down Arrow 13"/>
            <p:cNvSpPr>
              <a:spLocks noChangeArrowheads="1"/>
            </p:cNvSpPr>
            <p:nvPr/>
          </p:nvSpPr>
          <p:spPr bwMode="auto">
            <a:xfrm rot="-6369541">
              <a:off x="1824" y="1296"/>
              <a:ext cx="192" cy="960"/>
            </a:xfrm>
            <a:prstGeom prst="downArrow">
              <a:avLst>
                <a:gd name="adj1" fmla="val 50000"/>
                <a:gd name="adj2" fmla="val 176366"/>
              </a:avLst>
            </a:prstGeom>
            <a:solidFill>
              <a:srgbClr val="FFFF00"/>
            </a:solidFill>
            <a:ln w="25400" algn="ctr">
              <a:solidFill>
                <a:srgbClr val="385D8A"/>
              </a:solidFill>
              <a:miter lim="800000"/>
              <a:headEnd/>
              <a:tailEnd/>
            </a:ln>
          </p:spPr>
          <p:txBody>
            <a:bodyPr vert="eaVert" anchor="ctr"/>
            <a:lstStyle/>
            <a:p>
              <a:pPr algn="ctr" eaLnBrk="1" hangingPunct="1"/>
              <a:endParaRPr lang="en-US" sz="1800">
                <a:solidFill>
                  <a:srgbClr val="FFFFFF"/>
                </a:solidFill>
                <a:ea typeface="Osaka" charset="0"/>
                <a:cs typeface="Osaka" charset="0"/>
              </a:endParaRPr>
            </a:p>
          </p:txBody>
        </p:sp>
        <p:sp>
          <p:nvSpPr>
            <p:cNvPr id="10254" name="Rectangle 44"/>
            <p:cNvSpPr>
              <a:spLocks noChangeArrowheads="1"/>
            </p:cNvSpPr>
            <p:nvPr/>
          </p:nvSpPr>
          <p:spPr bwMode="auto">
            <a:xfrm>
              <a:off x="2304" y="1392"/>
              <a:ext cx="288" cy="240"/>
            </a:xfrm>
            <a:prstGeom prst="rect">
              <a:avLst/>
            </a:prstGeom>
            <a:solidFill>
              <a:schemeClr val="accent1">
                <a:alpha val="0"/>
              </a:schemeClr>
            </a:solidFill>
            <a:ln w="38100">
              <a:solidFill>
                <a:srgbClr val="FFFF00"/>
              </a:solidFill>
              <a:miter lim="800000"/>
              <a:headEnd/>
              <a:tailEnd/>
            </a:ln>
          </p:spPr>
          <p:txBody>
            <a:bodyPr wrap="none" anchor="ctr"/>
            <a:lstStyle/>
            <a:p>
              <a:pPr eaLnBrk="1" hangingPunct="1"/>
              <a:endParaRPr lang="en-US"/>
            </a:p>
          </p:txBody>
        </p:sp>
      </p:grpSp>
      <p:sp>
        <p:nvSpPr>
          <p:cNvPr id="10251" name="Text Box 46"/>
          <p:cNvSpPr txBox="1">
            <a:spLocks noChangeArrowheads="1"/>
          </p:cNvSpPr>
          <p:nvPr/>
        </p:nvSpPr>
        <p:spPr bwMode="auto">
          <a:xfrm>
            <a:off x="2597150" y="5793030"/>
            <a:ext cx="510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202221"/>
                </a:solidFill>
                <a:latin typeface="Verdana" charset="0"/>
                <a:ea typeface="Osaka" charset="0"/>
                <a:cs typeface="Osaka" charset="0"/>
              </a:defRPr>
            </a:lvl1pPr>
            <a:lvl2pPr>
              <a:defRPr sz="2000">
                <a:solidFill>
                  <a:srgbClr val="202221"/>
                </a:solidFill>
                <a:latin typeface="Verdana" charset="0"/>
                <a:ea typeface="Osaka" charset="0"/>
                <a:cs typeface="Osaka" charset="0"/>
              </a:defRPr>
            </a:lvl2pPr>
            <a:lvl3pPr>
              <a:defRPr sz="2000">
                <a:solidFill>
                  <a:srgbClr val="202221"/>
                </a:solidFill>
                <a:latin typeface="Verdana" charset="0"/>
                <a:ea typeface="Osaka" charset="0"/>
                <a:cs typeface="Osaka" charset="0"/>
              </a:defRPr>
            </a:lvl3pPr>
            <a:lvl4pPr>
              <a:defRPr sz="2000">
                <a:solidFill>
                  <a:srgbClr val="202221"/>
                </a:solidFill>
                <a:latin typeface="Verdana" charset="0"/>
                <a:ea typeface="Osaka" charset="0"/>
                <a:cs typeface="Osaka" charset="0"/>
              </a:defRPr>
            </a:lvl4pPr>
            <a:lvl5pPr>
              <a:defRPr sz="2000">
                <a:solidFill>
                  <a:srgbClr val="202221"/>
                </a:solidFill>
                <a:latin typeface="Verdana" charset="0"/>
                <a:ea typeface="Osaka" charset="0"/>
                <a:cs typeface="Osaka" charset="0"/>
              </a:defRPr>
            </a:lvl5pPr>
            <a:lvl6pPr eaLnBrk="0" hangingPunct="0">
              <a:buFont typeface="Times" charset="0"/>
              <a:defRPr sz="2000">
                <a:solidFill>
                  <a:srgbClr val="202221"/>
                </a:solidFill>
                <a:latin typeface="Verdana" charset="0"/>
                <a:ea typeface="Osaka" charset="0"/>
                <a:cs typeface="Osaka" charset="0"/>
              </a:defRPr>
            </a:lvl6pPr>
            <a:lvl7pPr eaLnBrk="0" hangingPunct="0">
              <a:buFont typeface="Times" charset="0"/>
              <a:defRPr sz="2000">
                <a:solidFill>
                  <a:srgbClr val="202221"/>
                </a:solidFill>
                <a:latin typeface="Verdana" charset="0"/>
                <a:ea typeface="Osaka" charset="0"/>
                <a:cs typeface="Osaka" charset="0"/>
              </a:defRPr>
            </a:lvl7pPr>
            <a:lvl8pPr eaLnBrk="0" hangingPunct="0">
              <a:buFont typeface="Times" charset="0"/>
              <a:defRPr sz="2000">
                <a:solidFill>
                  <a:srgbClr val="202221"/>
                </a:solidFill>
                <a:latin typeface="Verdana" charset="0"/>
                <a:ea typeface="Osaka" charset="0"/>
                <a:cs typeface="Osaka" charset="0"/>
              </a:defRPr>
            </a:lvl8pPr>
            <a:lvl9pPr eaLnBrk="0" hangingPunct="0">
              <a:buFont typeface="Times" charset="0"/>
              <a:defRPr sz="2000">
                <a:solidFill>
                  <a:srgbClr val="202221"/>
                </a:solidFill>
                <a:latin typeface="Verdana" charset="0"/>
                <a:ea typeface="Osaka" charset="0"/>
                <a:cs typeface="Osaka" charset="0"/>
              </a:defRPr>
            </a:lvl9pPr>
          </a:lstStyle>
          <a:p>
            <a:pPr eaLnBrk="1" hangingPunct="1">
              <a:spcBef>
                <a:spcPct val="50000"/>
              </a:spcBef>
            </a:pPr>
            <a:r>
              <a:rPr lang="en-US" sz="2800" b="1" dirty="0">
                <a:solidFill>
                  <a:schemeClr val="accent1">
                    <a:lumMod val="50000"/>
                  </a:schemeClr>
                </a:solidFill>
                <a:latin typeface="Arial" charset="0"/>
                <a:ea typeface="ＭＳ Ｐゴシック" charset="0"/>
                <a:cs typeface="ＭＳ Ｐゴシック" charset="0"/>
              </a:rPr>
              <a:t>Computer Like Keys</a:t>
            </a:r>
          </a:p>
        </p:txBody>
      </p:sp>
    </p:spTree>
    <p:extLst>
      <p:ext uri="{BB962C8B-B14F-4D97-AF65-F5344CB8AC3E}">
        <p14:creationId xmlns:p14="http://schemas.microsoft.com/office/powerpoint/2010/main" val="41381320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04998"/>
            <a:ext cx="7543800" cy="767201"/>
          </a:xfrm>
        </p:spPr>
        <p:txBody>
          <a:bodyPr>
            <a:noAutofit/>
          </a:bodyPr>
          <a:lstStyle/>
          <a:p>
            <a:r>
              <a:rPr lang="en-US" dirty="0"/>
              <a:t>The TI-</a:t>
            </a:r>
            <a:r>
              <a:rPr lang="en-US" dirty="0" err="1"/>
              <a:t>Nspire</a:t>
            </a:r>
            <a:r>
              <a:rPr lang="en-US" baseline="30000" dirty="0" err="1"/>
              <a:t>TM</a:t>
            </a:r>
            <a:r>
              <a:rPr lang="en-US" dirty="0"/>
              <a:t> CX </a:t>
            </a:r>
            <a:r>
              <a:rPr lang="en-US" dirty="0" err="1"/>
              <a:t>Navigator</a:t>
            </a:r>
            <a:r>
              <a:rPr lang="en-US" baseline="30000" dirty="0" err="1"/>
              <a:t>TM</a:t>
            </a:r>
            <a:r>
              <a:rPr lang="en-US" dirty="0"/>
              <a:t> Classroom </a:t>
            </a:r>
            <a:br>
              <a:rPr lang="en-US" dirty="0"/>
            </a:br>
            <a:r>
              <a:rPr lang="en-US" dirty="0"/>
              <a:t>		</a:t>
            </a:r>
            <a:endParaRPr lang="en-US" sz="2400" dirty="0">
              <a:solidFill>
                <a:srgbClr val="000000"/>
              </a:solidFill>
              <a:latin typeface="Arial Black"/>
              <a:cs typeface="Arial Black"/>
            </a:endParaRPr>
          </a:p>
        </p:txBody>
      </p:sp>
      <p:pic>
        <p:nvPicPr>
          <p:cNvPr id="5" name="Picture 4">
            <a:extLst>
              <a:ext uri="{FF2B5EF4-FFF2-40B4-BE49-F238E27FC236}">
                <a16:creationId xmlns:a16="http://schemas.microsoft.com/office/drawing/2014/main" id="{05DA1E58-78B5-4845-BD5A-399A0B6E2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42" y="381000"/>
            <a:ext cx="7003516" cy="4828549"/>
          </a:xfrm>
          <a:prstGeom prst="rect">
            <a:avLst/>
          </a:prstGeom>
        </p:spPr>
      </p:pic>
    </p:spTree>
    <p:extLst>
      <p:ext uri="{BB962C8B-B14F-4D97-AF65-F5344CB8AC3E}">
        <p14:creationId xmlns:p14="http://schemas.microsoft.com/office/powerpoint/2010/main" val="46826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23" y="5410200"/>
            <a:ext cx="6781800" cy="767201"/>
          </a:xfrm>
        </p:spPr>
        <p:txBody>
          <a:bodyPr>
            <a:normAutofit/>
          </a:bodyPr>
          <a:lstStyle/>
          <a:p>
            <a:r>
              <a:rPr lang="en-US" sz="4000" dirty="0">
                <a:latin typeface="Arial Black"/>
                <a:cs typeface="Arial Black"/>
              </a:rPr>
              <a:t>Quick Poll</a:t>
            </a:r>
          </a:p>
        </p:txBody>
      </p:sp>
      <p:pic>
        <p:nvPicPr>
          <p:cNvPr id="7" name="Picture 6" descr="11-07-2017 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23" y="533400"/>
            <a:ext cx="6261753" cy="4696315"/>
          </a:xfrm>
          <a:prstGeom prst="rect">
            <a:avLst/>
          </a:prstGeom>
        </p:spPr>
      </p:pic>
    </p:spTree>
    <p:extLst>
      <p:ext uri="{BB962C8B-B14F-4D97-AF65-F5344CB8AC3E}">
        <p14:creationId xmlns:p14="http://schemas.microsoft.com/office/powerpoint/2010/main" val="389618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txBox="1">
            <a:spLocks noGrp="1"/>
          </p:cNvSpPr>
          <p:nvPr/>
        </p:nvSpPr>
        <p:spPr>
          <a:xfrm>
            <a:off x="6553200" y="6492875"/>
            <a:ext cx="2133600" cy="365125"/>
          </a:xfrm>
          <a:prstGeom prst="rect">
            <a:avLst/>
          </a:prstGeom>
          <a:noFill/>
        </p:spPr>
        <p:txBody>
          <a:bodyPr anchor="ctr"/>
          <a:lstStyle/>
          <a:p>
            <a:pPr algn="r" eaLnBrk="1" fontAlgn="auto" hangingPunct="1">
              <a:spcBef>
                <a:spcPts val="0"/>
              </a:spcBef>
              <a:spcAft>
                <a:spcPts val="0"/>
              </a:spcAft>
              <a:defRPr/>
            </a:pPr>
            <a:fld id="{2C3D9760-BE37-4168-8DB9-C2CFB587B717}" type="slidenum">
              <a:rPr lang="en-US" sz="1200" i="0">
                <a:solidFill>
                  <a:schemeClr val="tx1">
                    <a:tint val="75000"/>
                  </a:schemeClr>
                </a:solidFill>
                <a:latin typeface="+mn-lt"/>
                <a:ea typeface="+mn-ea"/>
              </a:rPr>
              <a:pPr algn="r" eaLnBrk="1" fontAlgn="auto" hangingPunct="1">
                <a:spcBef>
                  <a:spcPts val="0"/>
                </a:spcBef>
                <a:spcAft>
                  <a:spcPts val="0"/>
                </a:spcAft>
                <a:defRPr/>
              </a:pPr>
              <a:t>8</a:t>
            </a:fld>
            <a:endParaRPr lang="en-US" sz="1200" i="0" dirty="0">
              <a:solidFill>
                <a:schemeClr val="tx1">
                  <a:tint val="75000"/>
                </a:schemeClr>
              </a:solidFill>
              <a:latin typeface="+mn-lt"/>
              <a:ea typeface="+mn-ea"/>
            </a:endParaRPr>
          </a:p>
        </p:txBody>
      </p:sp>
      <p:sp>
        <p:nvSpPr>
          <p:cNvPr id="2" name="TextBox 1"/>
          <p:cNvSpPr txBox="1"/>
          <p:nvPr/>
        </p:nvSpPr>
        <p:spPr>
          <a:xfrm>
            <a:off x="1066800" y="457200"/>
            <a:ext cx="7162800" cy="892552"/>
          </a:xfrm>
          <a:prstGeom prst="rect">
            <a:avLst/>
          </a:prstGeom>
          <a:noFill/>
        </p:spPr>
        <p:txBody>
          <a:bodyPr>
            <a:spAutoFit/>
          </a:bodyPr>
          <a:lstStyle/>
          <a:p>
            <a:pPr>
              <a:defRPr/>
            </a:pPr>
            <a:r>
              <a:rPr lang="en-US" sz="32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Questioning and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 Types</a:t>
            </a:r>
            <a:endParaRPr lang="en-US" sz="32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a:extLst>
              <a:ext uri="{FF2B5EF4-FFF2-40B4-BE49-F238E27FC236}">
                <a16:creationId xmlns:a16="http://schemas.microsoft.com/office/drawing/2014/main" id="{E47B5F24-8484-934C-87EA-E32FE9FD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0"/>
            <a:ext cx="3759200" cy="2819400"/>
          </a:xfrm>
          <a:prstGeom prst="rect">
            <a:avLst/>
          </a:prstGeom>
        </p:spPr>
      </p:pic>
      <p:pic>
        <p:nvPicPr>
          <p:cNvPr id="8" name="Picture 7">
            <a:extLst>
              <a:ext uri="{FF2B5EF4-FFF2-40B4-BE49-F238E27FC236}">
                <a16:creationId xmlns:a16="http://schemas.microsoft.com/office/drawing/2014/main" id="{3613745E-EC85-D945-9C61-AB48F644E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659" y="1208088"/>
            <a:ext cx="3860800" cy="2895600"/>
          </a:xfrm>
          <a:prstGeom prst="rect">
            <a:avLst/>
          </a:prstGeom>
        </p:spPr>
      </p:pic>
      <p:pic>
        <p:nvPicPr>
          <p:cNvPr id="6" name="Picture 5">
            <a:extLst>
              <a:ext uri="{FF2B5EF4-FFF2-40B4-BE49-F238E27FC236}">
                <a16:creationId xmlns:a16="http://schemas.microsoft.com/office/drawing/2014/main" id="{731ECC22-F4D9-124C-85B1-5679C1B72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278" y="3094226"/>
            <a:ext cx="4143931" cy="3107948"/>
          </a:xfrm>
          <a:prstGeom prst="rect">
            <a:avLst/>
          </a:prstGeom>
        </p:spPr>
      </p:pic>
    </p:spTree>
    <p:extLst>
      <p:ext uri="{BB962C8B-B14F-4D97-AF65-F5344CB8AC3E}">
        <p14:creationId xmlns:p14="http://schemas.microsoft.com/office/powerpoint/2010/main" val="3360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D9989E-E3C2-6A40-BA9A-1A6C947E5342}"/>
              </a:ext>
            </a:extLst>
          </p:cNvPr>
          <p:cNvSpPr txBox="1"/>
          <p:nvPr/>
        </p:nvSpPr>
        <p:spPr>
          <a:xfrm>
            <a:off x="1066800" y="457200"/>
            <a:ext cx="7162800" cy="954107"/>
          </a:xfrm>
          <a:prstGeom prst="rect">
            <a:avLst/>
          </a:prstGeom>
          <a:noFill/>
        </p:spPr>
        <p:txBody>
          <a:bodyPr>
            <a:spAutoFit/>
          </a:bodyPr>
          <a:lstStyle/>
          <a:p>
            <a:pPr>
              <a:defRPr/>
            </a:pPr>
            <a:r>
              <a:rPr 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 Capture Feature</a:t>
            </a:r>
          </a:p>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a:extLst>
              <a:ext uri="{FF2B5EF4-FFF2-40B4-BE49-F238E27FC236}">
                <a16:creationId xmlns:a16="http://schemas.microsoft.com/office/drawing/2014/main" id="{B87E7D4B-C153-804A-A2D9-921A1E221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03" y="1411307"/>
            <a:ext cx="7324997" cy="4257709"/>
          </a:xfrm>
          <a:prstGeom prst="rect">
            <a:avLst/>
          </a:prstGeom>
        </p:spPr>
      </p:pic>
    </p:spTree>
    <p:extLst>
      <p:ext uri="{BB962C8B-B14F-4D97-AF65-F5344CB8AC3E}">
        <p14:creationId xmlns:p14="http://schemas.microsoft.com/office/powerpoint/2010/main" val="3895353444"/>
      </p:ext>
    </p:extLst>
  </p:cSld>
  <p:clrMapOvr>
    <a:masterClrMapping/>
  </p:clrMapOvr>
</p:sld>
</file>

<file path=ppt/theme/theme1.xml><?xml version="1.0" encoding="utf-8"?>
<a:theme xmlns:a="http://schemas.openxmlformats.org/drawingml/2006/main" name="Default Design">
  <a:themeElements>
    <a:clrScheme name="Default Design 1">
      <a:dk1>
        <a:srgbClr val="3B3D3C"/>
      </a:dk1>
      <a:lt1>
        <a:srgbClr val="FFFFFF"/>
      </a:lt1>
      <a:dk2>
        <a:srgbClr val="CD0921"/>
      </a:dk2>
      <a:lt2>
        <a:srgbClr val="75141C"/>
      </a:lt2>
      <a:accent1>
        <a:srgbClr val="CD0921"/>
      </a:accent1>
      <a:accent2>
        <a:srgbClr val="000000"/>
      </a:accent2>
      <a:accent3>
        <a:srgbClr val="FFFFFF"/>
      </a:accent3>
      <a:accent4>
        <a:srgbClr val="313332"/>
      </a:accent4>
      <a:accent5>
        <a:srgbClr val="E3AAAB"/>
      </a:accent5>
      <a:accent6>
        <a:srgbClr val="000000"/>
      </a:accent6>
      <a:hlink>
        <a:srgbClr val="004C84"/>
      </a:hlink>
      <a:folHlink>
        <a:srgbClr val="60A8D1"/>
      </a:folHlink>
    </a:clrScheme>
    <a:fontScheme name="Default Desig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20D"/>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FFF20D"/>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3B3D3C"/>
        </a:dk1>
        <a:lt1>
          <a:srgbClr val="FFFFFF"/>
        </a:lt1>
        <a:dk2>
          <a:srgbClr val="CD0921"/>
        </a:dk2>
        <a:lt2>
          <a:srgbClr val="75141C"/>
        </a:lt2>
        <a:accent1>
          <a:srgbClr val="CD0921"/>
        </a:accent1>
        <a:accent2>
          <a:srgbClr val="000000"/>
        </a:accent2>
        <a:accent3>
          <a:srgbClr val="FFFFFF"/>
        </a:accent3>
        <a:accent4>
          <a:srgbClr val="313332"/>
        </a:accent4>
        <a:accent5>
          <a:srgbClr val="E3AAAB"/>
        </a:accent5>
        <a:accent6>
          <a:srgbClr val="000000"/>
        </a:accent6>
        <a:hlink>
          <a:srgbClr val="004C84"/>
        </a:hlink>
        <a:folHlink>
          <a:srgbClr val="60A8D1"/>
        </a:folHlink>
      </a:clrScheme>
      <a:clrMap bg1="lt1" tx1="dk1" bg2="lt2" tx2="dk2" accent1="accent1" accent2="accent2" accent3="accent3" accent4="accent4" accent5="accent5" accent6="accent6" hlink="hlink" folHlink="folHlink"/>
    </a:extraClrScheme>
    <a:extraClrScheme>
      <a:clrScheme name="Default Design 2">
        <a:dk1>
          <a:srgbClr val="75141C"/>
        </a:dk1>
        <a:lt1>
          <a:srgbClr val="92C5EB"/>
        </a:lt1>
        <a:dk2>
          <a:srgbClr val="000000"/>
        </a:dk2>
        <a:lt2>
          <a:srgbClr val="DCDDDE"/>
        </a:lt2>
        <a:accent1>
          <a:srgbClr val="CD0921"/>
        </a:accent1>
        <a:accent2>
          <a:srgbClr val="626464"/>
        </a:accent2>
        <a:accent3>
          <a:srgbClr val="AAAAAA"/>
        </a:accent3>
        <a:accent4>
          <a:srgbClr val="7CA8C9"/>
        </a:accent4>
        <a:accent5>
          <a:srgbClr val="E3AAAB"/>
        </a:accent5>
        <a:accent6>
          <a:srgbClr val="585A5A"/>
        </a:accent6>
        <a:hlink>
          <a:srgbClr val="004C84"/>
        </a:hlink>
        <a:folHlink>
          <a:srgbClr val="60A8D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75141C"/>
    </a:dk1>
    <a:lt1>
      <a:srgbClr val="92C5EB"/>
    </a:lt1>
    <a:dk2>
      <a:srgbClr val="000000"/>
    </a:dk2>
    <a:lt2>
      <a:srgbClr val="DCDDDE"/>
    </a:lt2>
    <a:accent1>
      <a:srgbClr val="CD0921"/>
    </a:accent1>
    <a:accent2>
      <a:srgbClr val="626464"/>
    </a:accent2>
    <a:accent3>
      <a:srgbClr val="AAAAAA"/>
    </a:accent3>
    <a:accent4>
      <a:srgbClr val="7CA8C9"/>
    </a:accent4>
    <a:accent5>
      <a:srgbClr val="E3AAAB"/>
    </a:accent5>
    <a:accent6>
      <a:srgbClr val="585A5A"/>
    </a:accent6>
    <a:hlink>
      <a:srgbClr val="004C84"/>
    </a:hlink>
    <a:folHlink>
      <a:srgbClr val="60A8D1"/>
    </a:folHlink>
  </a:clrScheme>
</a:themeOverride>
</file>

<file path=docProps/app.xml><?xml version="1.0" encoding="utf-8"?>
<Properties xmlns="http://schemas.openxmlformats.org/officeDocument/2006/extended-properties" xmlns:vt="http://schemas.openxmlformats.org/officeDocument/2006/docPropsVTypes">
  <Template/>
  <TotalTime>17032</TotalTime>
  <Words>759</Words>
  <Application>Microsoft Macintosh PowerPoint</Application>
  <PresentationFormat>On-screen Show (4:3)</PresentationFormat>
  <Paragraphs>136</Paragraphs>
  <Slides>27</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ＭＳ Ｐゴシック</vt:lpstr>
      <vt:lpstr>Osaka</vt:lpstr>
      <vt:lpstr>Arial</vt:lpstr>
      <vt:lpstr>Arial Black</vt:lpstr>
      <vt:lpstr>Calibri</vt:lpstr>
      <vt:lpstr>Gill Sans Ultra Bold</vt:lpstr>
      <vt:lpstr>Times</vt:lpstr>
      <vt:lpstr>Verdana</vt:lpstr>
      <vt:lpstr>Default Design</vt:lpstr>
      <vt:lpstr>Office Theme</vt:lpstr>
      <vt:lpstr>Equation</vt:lpstr>
      <vt:lpstr>Using the  TI NspireTM NavigatorTM to Promote  Student  Success </vt:lpstr>
      <vt:lpstr>Education is not the learning of facts, but the training of the mind to think.    Albert Einstein</vt:lpstr>
      <vt:lpstr>PowerPoint Presentation</vt:lpstr>
      <vt:lpstr>PowerPoint Presentation</vt:lpstr>
      <vt:lpstr>PowerPoint Presentation</vt:lpstr>
      <vt:lpstr>The TI-NspireTM CX NavigatorTM Classroom    </vt:lpstr>
      <vt:lpstr>Quick Poll</vt:lpstr>
      <vt:lpstr>PowerPoint Presentation</vt:lpstr>
      <vt:lpstr>PowerPoint Presentation</vt:lpstr>
      <vt:lpstr>Problem Solving Activities</vt:lpstr>
      <vt:lpstr>Activity: Growing Patterns    </vt:lpstr>
      <vt:lpstr>Differentiating Instruction—Student Self-Check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L2 = x – 4, then  A. L1 = x – 4  B. L1 = x + 4 C. L1 = x </vt:lpstr>
      <vt:lpstr>Which statement must be true?</vt:lpstr>
      <vt:lpstr>PowerPoint Presentation</vt:lpstr>
      <vt:lpstr>PowerPoint Presentation</vt:lpstr>
      <vt:lpstr>PowerPoint Presentation</vt:lpstr>
      <vt:lpstr>education.ti.com </vt:lpstr>
      <vt:lpstr>Q &amp; A</vt:lpstr>
      <vt:lpstr>PowerPoint Presentation</vt:lpstr>
    </vt:vector>
  </TitlesOfParts>
  <Company>John McKay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McKay</dc:creator>
  <cp:lastModifiedBy>Microsoft Office User</cp:lastModifiedBy>
  <cp:revision>440</cp:revision>
  <dcterms:created xsi:type="dcterms:W3CDTF">2007-07-19T00:21:57Z</dcterms:created>
  <dcterms:modified xsi:type="dcterms:W3CDTF">2018-10-16T04:22:12Z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Final Presentation</vt:lpwstr>
  </property>
  <property fmtid="{D5CDD505-2E9C-101B-9397-08002B2CF9AE}" pid="3" name="ContentTypeId">
    <vt:lpwstr>0x01010007FEC3317D7F4C48911DCC1FC64E5A7F</vt:lpwstr>
  </property>
</Properties>
</file>