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y="6858000" cx="9144000"/>
  <p:notesSz cx="6858000" cy="9144000"/>
  <p:embeddedFontLst>
    <p:embeddedFont>
      <p:font typeface="Cabin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0" Type="http://schemas.openxmlformats.org/officeDocument/2006/relationships/font" Target="fonts/Cabin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font" Target="fonts/Cabin-bold.fntdata"/><Relationship Id="rId23" Type="http://schemas.openxmlformats.org/officeDocument/2006/relationships/slide" Target="slides/slide18.xml"/><Relationship Id="rId67" Type="http://schemas.openxmlformats.org/officeDocument/2006/relationships/font" Target="fonts/Cabin-regular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Cabin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your math class to STEM fields, which of these do you cover?</a:t>
            </a:r>
            <a:endParaRPr/>
          </a:p>
        </p:txBody>
      </p:sp>
      <p:sp>
        <p:nvSpPr>
          <p:cNvPr id="220" name="Google Shape;22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So, our part of the picture is the M – mathematics.  That is still a big part, so I will focus on just 3 ideas related to the aspects of Problem Solving and Communication.  By communication I mean reading, writing, talking, signing, looking, or listening.  We all know what problem solving looks like…?  Or do we….?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Favorite standard “Communication” (NCTM 1989)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Cross-curricular – Art form, from Paris, France….?  Anyone?  “the Thinker” by Rodin 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Favorite standard “Communication” (NCTM 1989)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Cross-curricular – Art form, from Paris, France….?  Anyone?  “the Thinker” by Rodin 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would we be talking about this now?  I wanted to add this piece because:  1.  It applies to all topic areas, but especially math, and 2.  We mostly work with struggling math learners, and this is very applicable to them.</a:t>
            </a:r>
            <a:endParaRPr/>
          </a:p>
        </p:txBody>
      </p:sp>
      <p:sp>
        <p:nvSpPr>
          <p:cNvPr id="243" name="Google Shape;24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After -so what do you think?</a:t>
            </a:r>
            <a:endParaRPr/>
          </a:p>
        </p:txBody>
      </p:sp>
      <p:sp>
        <p:nvSpPr>
          <p:cNvPr id="249" name="Google Shape;24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Starting to get an idea of what the differences are?  </a:t>
            </a:r>
            <a:r>
              <a:rPr lang="en-US"/>
              <a:t>D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iscuss if you think they are Growth Mindset or Fixed mindset.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video at youcubed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video at youcubed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we became teachers!!  Why would we want to have a low expectation?</a:t>
            </a:r>
            <a:endParaRPr/>
          </a:p>
        </p:txBody>
      </p:sp>
      <p:sp>
        <p:nvSpPr>
          <p:cNvPr id="283" name="Google Shape;283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Comfortable with what Growth Mindset is?  OK Fine, but now what can yu do with it.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5 minutes - look at this paper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Growth Mindset is not just a different way to praise students, but truly a way for us to think about them as learners, and a way for them to think about themselves as learners.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just a “think positive” thing.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everyone has finished, discussion.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Pros:  organizes thinking, multi-modes (numerical, pictoral, written)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Cons: takes time, students struggle with writing,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documents – pdf and doc – you can change the doc one to fit your needs.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402406f135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402406f1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talk about LANGUAGE.  The student population that we are ultimately impacting - what is their language understanding, in general.  Deaf &amp; Hard of Hearing students struggle with math.  They may have delayed language learning, lower reading levels than their hearing peers, etc.</a:t>
            </a:r>
            <a:endParaRPr/>
          </a:p>
        </p:txBody>
      </p:sp>
      <p:sp>
        <p:nvSpPr>
          <p:cNvPr id="356" name="Google Shape;356;g402406f13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403517820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40351782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Deaf &amp; Hard of Hearing students struggle with math.  They may have delayed language learning, lower reading levels than their hearing peers, etc.</a:t>
            </a:r>
            <a:endParaRPr/>
          </a:p>
        </p:txBody>
      </p:sp>
      <p:sp>
        <p:nvSpPr>
          <p:cNvPr id="365" name="Google Shape;365;g4035178209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cd571e93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3cd571e933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cd571e93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possible I group the students in front of me in chairs with no tables.</a:t>
            </a:r>
            <a:endParaRPr/>
          </a:p>
        </p:txBody>
      </p:sp>
      <p:sp>
        <p:nvSpPr>
          <p:cNvPr id="379" name="Google Shape;379;g3cd571e933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403517820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possible I group the students in front of me in chairs with no tables.</a:t>
            </a:r>
            <a:endParaRPr/>
          </a:p>
        </p:txBody>
      </p:sp>
      <p:sp>
        <p:nvSpPr>
          <p:cNvPr id="385" name="Google Shape;385;g4035178209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403517820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possible I group the students in front of me in chairs with no tables.</a:t>
            </a:r>
            <a:endParaRPr/>
          </a:p>
        </p:txBody>
      </p:sp>
      <p:sp>
        <p:nvSpPr>
          <p:cNvPr id="392" name="Google Shape;392;g4035178209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403517820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possible I group the students in front of me in chairs with no tables.</a:t>
            </a:r>
            <a:endParaRPr/>
          </a:p>
        </p:txBody>
      </p:sp>
      <p:sp>
        <p:nvSpPr>
          <p:cNvPr id="401" name="Google Shape;401;g4035178209_0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cd571e93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3cd571e933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cd571e93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3cd571e933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cd571e933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g3cd571e93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everyone has finished, discussion.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Pros:  organizes thinking, multi-modes (numerical, pictoral, written)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Cons: takes time, students struggle with writing,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documents – pdf and doc – you can change the doc one to fit your needs.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g3cd571e933_0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Good to ask your audience - for those of you who teach math, what resources do you use?</a:t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cd571e93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g3cd571e933_0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the form.  With my students I model how to fill out the form, with a variety of problems.  With you, I am going to let you go for it on your own, after I explain it briefly.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examples…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have a few copies…..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795461d95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g3795461d9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problem aloud or sign – does that help?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language can trip people up here?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Basically explain form, then expectations.  Give 10-15 minutes, then questions/discussion at front.</a:t>
            </a:r>
            <a:endParaRPr/>
          </a:p>
        </p:txBody>
      </p:sp>
      <p:sp>
        <p:nvSpPr>
          <p:cNvPr id="482" name="Google Shape;482;g3795461d95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everyone has finished, discussion.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Pros:  organizes thinking, multi-modes (numerical, pictoral, written)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Cons: takes time, students struggle with writing,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documents – pdf and doc – you can change the doc one to fit your needs.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 – enough writing….let’s do something else.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movies – short movie where students explain a process of doing something.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have to be adept at making movies.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VoiceThread 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Pricing K-12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Educator License $79/year or $15/month; 50 students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License $450 for 350 students, and more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Pricing Higher Ed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Instructor License $99/year, 50 students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– look at site ☺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/>
          </a:p>
        </p:txBody>
      </p:sp>
      <p:sp>
        <p:nvSpPr>
          <p:cNvPr id="503" name="Google Shape;503;p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9" name="Google Shape;509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 was mentioning “Logistically” and “bare bones” this is one thing I think of.. FOLDABLES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Textbooks – OK, but these really pare it down.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on internet, some on TeachersPayTeachers, etc.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8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 was mentioning “Logistically” and “bare bones” this is one thing I think of.. FOLDABLES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Textbooks – OK, but these really pare it down.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on internet, some on TeachersPayTeachers, etc.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8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9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f9caac2f5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f9caac2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g3f9caac2f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Anyone use a flipped classroom approach?  Are your videos captioned?</a:t>
            </a:r>
            <a:endParaRPr/>
          </a:p>
        </p:txBody>
      </p:sp>
      <p:sp>
        <p:nvSpPr>
          <p:cNvPr id="546" name="Google Shape;546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EXPERIENCE:  View video with sound off…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actually said “solve for y”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VIDEO (and link) from DEAFTEC site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many of you are already familiar with DeafTEC?</a:t>
            </a:r>
            <a:endParaRPr/>
          </a:p>
        </p:txBody>
      </p:sp>
      <p:sp>
        <p:nvSpPr>
          <p:cNvPr id="194" name="Google Shape;19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back on this each time…keep me honest!  REMEMBER THIS.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-76" y="5293518"/>
            <a:ext cx="9144093" cy="1443038"/>
          </a:xfrm>
          <a:custGeom>
            <a:rect b="b" l="l" r="r" t="t"/>
            <a:pathLst>
              <a:path extrusionOk="0" h="1443038" w="9089556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rgbClr val="C0F942"/>
              </a:gs>
              <a:gs pos="83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76" y="5293518"/>
            <a:ext cx="9144093" cy="1443038"/>
          </a:xfrm>
          <a:custGeom>
            <a:rect b="b" l="l" r="r" t="t"/>
            <a:pathLst>
              <a:path extrusionOk="0" h="1443038" w="9089556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80B606">
                  <a:alpha val="0"/>
                </a:srgbClr>
              </a:gs>
              <a:gs pos="41000">
                <a:srgbClr val="80B606">
                  <a:alpha val="0"/>
                </a:srgbClr>
              </a:gs>
              <a:gs pos="57000">
                <a:srgbClr val="D6FB80"/>
              </a:gs>
              <a:gs pos="100000">
                <a:srgbClr val="80B606">
                  <a:alpha val="0"/>
                </a:srgbClr>
              </a:gs>
            </a:gsLst>
            <a:lin ang="6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5545932"/>
            <a:ext cx="9146383" cy="1314449"/>
          </a:xfrm>
          <a:custGeom>
            <a:rect b="b" l="l" r="r" t="t"/>
            <a:pathLst>
              <a:path extrusionOk="0" h="1314449" w="9117860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rgbClr val="A6D4F3"/>
              </a:gs>
              <a:gs pos="50000">
                <a:schemeClr val="accent3"/>
              </a:gs>
              <a:gs pos="100000">
                <a:srgbClr val="7AC0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" name="Google Shape;20;p2"/>
          <p:cNvSpPr txBox="1"/>
          <p:nvPr>
            <p:ph type="ctrTitle"/>
          </p:nvPr>
        </p:nvSpPr>
        <p:spPr>
          <a:xfrm>
            <a:off x="4572000" y="1676400"/>
            <a:ext cx="3886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4572000" y="3203574"/>
            <a:ext cx="3886200" cy="1825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2" name="Google Shape;22;p2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130" y="5502670"/>
            <a:ext cx="9144066" cy="1271150"/>
          </a:xfrm>
          <a:custGeom>
            <a:rect b="b" l="l" r="r" t="t"/>
            <a:pathLst>
              <a:path extrusionOk="0" h="1271150" w="9144066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/>
          <p:nvPr/>
        </p:nvSpPr>
        <p:spPr>
          <a:xfrm>
            <a:off x="0" y="5731667"/>
            <a:ext cx="9147178" cy="1126333"/>
          </a:xfrm>
          <a:custGeom>
            <a:rect b="b" l="l" r="r" t="t"/>
            <a:pathLst>
              <a:path extrusionOk="0" h="1068407" w="9128161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39000">
                <a:schemeClr val="accent3"/>
              </a:gs>
              <a:gs pos="50000">
                <a:srgbClr val="A6D4F3"/>
              </a:gs>
              <a:gs pos="58000">
                <a:schemeClr val="accent3"/>
              </a:gs>
              <a:gs pos="100000">
                <a:schemeClr val="accent3"/>
              </a:gs>
            </a:gsLst>
            <a:lin ang="15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4" name="Google Shape;104;p11"/>
          <p:cNvSpPr/>
          <p:nvPr/>
        </p:nvSpPr>
        <p:spPr>
          <a:xfrm>
            <a:off x="0" y="5381627"/>
            <a:ext cx="3286124" cy="1207294"/>
          </a:xfrm>
          <a:custGeom>
            <a:rect b="b" l="l" r="r" t="t"/>
            <a:pathLst>
              <a:path extrusionOk="0" h="1207294" w="7227290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5" name="Google Shape;105;p11"/>
          <p:cNvSpPr/>
          <p:nvPr/>
        </p:nvSpPr>
        <p:spPr>
          <a:xfrm>
            <a:off x="-2382" y="5696242"/>
            <a:ext cx="9146382" cy="930294"/>
          </a:xfrm>
          <a:custGeom>
            <a:rect b="b" l="l" r="r" t="t"/>
            <a:pathLst>
              <a:path extrusionOk="0" h="930294" w="9155715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-196" y="5347020"/>
            <a:ext cx="3426231" cy="944725"/>
          </a:xfrm>
          <a:custGeom>
            <a:rect b="b" l="l" r="r" t="t"/>
            <a:pathLst>
              <a:path extrusionOk="0" h="944725" w="3426231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7" name="Google Shape;107;p11"/>
          <p:cNvSpPr txBox="1"/>
          <p:nvPr>
            <p:ph idx="10" type="dt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8" name="Google Shape;108;p11"/>
          <p:cNvSpPr txBox="1"/>
          <p:nvPr>
            <p:ph idx="11" type="ftr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9" name="Google Shape;109;p11"/>
          <p:cNvSpPr txBox="1"/>
          <p:nvPr>
            <p:ph idx="12" type="sldNum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/>
          <p:nvPr/>
        </p:nvSpPr>
        <p:spPr>
          <a:xfrm>
            <a:off x="1" y="5010151"/>
            <a:ext cx="7439025" cy="1571625"/>
          </a:xfrm>
          <a:custGeom>
            <a:rect b="b" l="l" r="r" t="t"/>
            <a:pathLst>
              <a:path extrusionOk="0" h="1571625" w="7415827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2" name="Google Shape;112;p12"/>
          <p:cNvSpPr/>
          <p:nvPr/>
        </p:nvSpPr>
        <p:spPr>
          <a:xfrm>
            <a:off x="0" y="5731667"/>
            <a:ext cx="9147178" cy="1126333"/>
          </a:xfrm>
          <a:custGeom>
            <a:rect b="b" l="l" r="r" t="t"/>
            <a:pathLst>
              <a:path extrusionOk="0" h="1068407" w="9128161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39000">
                <a:schemeClr val="accent1"/>
              </a:gs>
              <a:gs pos="50000">
                <a:srgbClr val="D6FB80"/>
              </a:gs>
              <a:gs pos="58000">
                <a:schemeClr val="accent1"/>
              </a:gs>
              <a:gs pos="100000">
                <a:schemeClr val="accent1"/>
              </a:gs>
            </a:gsLst>
            <a:lin ang="15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3" name="Google Shape;113;p12"/>
          <p:cNvSpPr txBox="1"/>
          <p:nvPr>
            <p:ph type="title"/>
          </p:nvPr>
        </p:nvSpPr>
        <p:spPr>
          <a:xfrm>
            <a:off x="676656" y="609600"/>
            <a:ext cx="338328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Cabin"/>
              <a:buNone/>
              <a:defRPr b="0" i="0" sz="22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4" name="Google Shape;114;p12"/>
          <p:cNvSpPr/>
          <p:nvPr/>
        </p:nvSpPr>
        <p:spPr>
          <a:xfrm>
            <a:off x="0" y="4973410"/>
            <a:ext cx="7674867" cy="928299"/>
          </a:xfrm>
          <a:custGeom>
            <a:rect b="b" l="l" r="r" t="t"/>
            <a:pathLst>
              <a:path extrusionOk="0" h="928299" w="7674867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5" name="Google Shape;115;p12"/>
          <p:cNvSpPr/>
          <p:nvPr/>
        </p:nvSpPr>
        <p:spPr>
          <a:xfrm>
            <a:off x="-2382" y="5696242"/>
            <a:ext cx="9146382" cy="930294"/>
          </a:xfrm>
          <a:custGeom>
            <a:rect b="b" l="l" r="r" t="t"/>
            <a:pathLst>
              <a:path extrusionOk="0" h="930294" w="9155715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6" name="Google Shape;116;p12"/>
          <p:cNvSpPr txBox="1"/>
          <p:nvPr>
            <p:ph idx="10" type="dt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7" name="Google Shape;117;p12"/>
          <p:cNvSpPr txBox="1"/>
          <p:nvPr>
            <p:ph idx="11" type="ftr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8" name="Google Shape;118;p12"/>
          <p:cNvSpPr txBox="1"/>
          <p:nvPr>
            <p:ph idx="12" type="sldNum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2"/>
          <p:cNvSpPr txBox="1"/>
          <p:nvPr>
            <p:ph idx="1" type="body"/>
          </p:nvPr>
        </p:nvSpPr>
        <p:spPr>
          <a:xfrm>
            <a:off x="4572000" y="609600"/>
            <a:ext cx="3886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655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96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164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4164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04164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164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04164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04165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04165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0" name="Google Shape;120;p12"/>
          <p:cNvSpPr txBox="1"/>
          <p:nvPr>
            <p:ph idx="2" type="body"/>
          </p:nvPr>
        </p:nvSpPr>
        <p:spPr>
          <a:xfrm>
            <a:off x="676274" y="1527048"/>
            <a:ext cx="33832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164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04164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04165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04165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/>
          <p:nvPr/>
        </p:nvSpPr>
        <p:spPr>
          <a:xfrm>
            <a:off x="1807389" y="6148043"/>
            <a:ext cx="7338991" cy="711996"/>
          </a:xfrm>
          <a:custGeom>
            <a:rect b="b" l="l" r="r" t="t"/>
            <a:pathLst>
              <a:path extrusionOk="0" h="675379" w="7323733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8000">
                <a:schemeClr val="accent1"/>
              </a:gs>
              <a:gs pos="40000">
                <a:srgbClr val="D6FB80"/>
              </a:gs>
              <a:gs pos="48000">
                <a:schemeClr val="accent1"/>
              </a:gs>
              <a:gs pos="100000">
                <a:schemeClr val="accent1"/>
              </a:gs>
            </a:gsLst>
            <a:lin ang="15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0" y="5457825"/>
            <a:ext cx="7239000" cy="1400175"/>
          </a:xfrm>
          <a:custGeom>
            <a:rect b="b" l="l" r="r" t="t"/>
            <a:pathLst>
              <a:path extrusionOk="0" h="1400175" w="7216426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rgbClr val="A6D4F3"/>
              </a:gs>
              <a:gs pos="66000">
                <a:schemeClr val="accent3"/>
              </a:gs>
              <a:gs pos="100000">
                <a:schemeClr val="accent3"/>
              </a:gs>
            </a:gsLst>
            <a:lin ang="1661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4" name="Google Shape;124;p13"/>
          <p:cNvSpPr/>
          <p:nvPr>
            <p:ph idx="2" type="pic"/>
          </p:nvPr>
        </p:nvSpPr>
        <p:spPr>
          <a:xfrm>
            <a:off x="4572000" y="609600"/>
            <a:ext cx="3886200" cy="4190999"/>
          </a:xfrm>
          <a:prstGeom prst="rect">
            <a:avLst/>
          </a:prstGeom>
          <a:noFill/>
          <a:ln cap="flat" cmpd="sng" w="793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38100">
              <a:srgbClr val="000000">
                <a:alpha val="41960"/>
              </a:srgbClr>
            </a:outerShdw>
          </a:effectLst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5" name="Google Shape;125;p13"/>
          <p:cNvSpPr/>
          <p:nvPr/>
        </p:nvSpPr>
        <p:spPr>
          <a:xfrm>
            <a:off x="-196" y="5412337"/>
            <a:ext cx="7605568" cy="927910"/>
          </a:xfrm>
          <a:custGeom>
            <a:rect b="b" l="l" r="r" t="t"/>
            <a:pathLst>
              <a:path extrusionOk="0" h="927910" w="7605568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1680725" y="6116507"/>
            <a:ext cx="7465656" cy="741493"/>
          </a:xfrm>
          <a:custGeom>
            <a:rect b="b" l="l" r="r" t="t"/>
            <a:pathLst>
              <a:path extrusionOk="0" h="741493" w="7465656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7" name="Google Shape;127;p13"/>
          <p:cNvSpPr txBox="1"/>
          <p:nvPr>
            <p:ph idx="10" type="dt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8" name="Google Shape;128;p13"/>
          <p:cNvSpPr txBox="1"/>
          <p:nvPr>
            <p:ph idx="11" type="ftr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9" name="Google Shape;129;p13"/>
          <p:cNvSpPr txBox="1"/>
          <p:nvPr>
            <p:ph idx="12" type="sldNum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13"/>
          <p:cNvSpPr txBox="1"/>
          <p:nvPr>
            <p:ph type="title"/>
          </p:nvPr>
        </p:nvSpPr>
        <p:spPr>
          <a:xfrm>
            <a:off x="676656" y="609600"/>
            <a:ext cx="338328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Cabin"/>
              <a:buNone/>
              <a:defRPr b="0" i="0" sz="22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1" name="Google Shape;131;p13"/>
          <p:cNvSpPr txBox="1"/>
          <p:nvPr>
            <p:ph idx="1" type="body"/>
          </p:nvPr>
        </p:nvSpPr>
        <p:spPr>
          <a:xfrm>
            <a:off x="676656" y="1524000"/>
            <a:ext cx="3381375" cy="3295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164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04164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04165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04165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0" y="5457825"/>
            <a:ext cx="7239000" cy="1400175"/>
          </a:xfrm>
          <a:custGeom>
            <a:rect b="b" l="l" r="r" t="t"/>
            <a:pathLst>
              <a:path extrusionOk="0" h="1400175" w="7216426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D6FB80"/>
              </a:gs>
              <a:gs pos="66000">
                <a:schemeClr val="accent1"/>
              </a:gs>
              <a:gs pos="100000">
                <a:schemeClr val="accent1"/>
              </a:gs>
            </a:gsLst>
            <a:lin ang="1661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4" name="Google Shape;134;p14"/>
          <p:cNvSpPr/>
          <p:nvPr/>
        </p:nvSpPr>
        <p:spPr>
          <a:xfrm>
            <a:off x="1807389" y="6148043"/>
            <a:ext cx="7338991" cy="711996"/>
          </a:xfrm>
          <a:custGeom>
            <a:rect b="b" l="l" r="r" t="t"/>
            <a:pathLst>
              <a:path extrusionOk="0" h="675379" w="7323733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28000">
                <a:schemeClr val="accent3"/>
              </a:gs>
              <a:gs pos="40000">
                <a:srgbClr val="A6D4F3"/>
              </a:gs>
              <a:gs pos="48000">
                <a:schemeClr val="accent3"/>
              </a:gs>
              <a:gs pos="100000">
                <a:schemeClr val="accent3"/>
              </a:gs>
            </a:gsLst>
            <a:lin ang="15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5" name="Google Shape;135;p14"/>
          <p:cNvSpPr/>
          <p:nvPr/>
        </p:nvSpPr>
        <p:spPr>
          <a:xfrm>
            <a:off x="-196" y="5412337"/>
            <a:ext cx="7605568" cy="927910"/>
          </a:xfrm>
          <a:custGeom>
            <a:rect b="b" l="l" r="r" t="t"/>
            <a:pathLst>
              <a:path extrusionOk="0" h="927910" w="7605568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1680725" y="6116507"/>
            <a:ext cx="7465656" cy="741493"/>
          </a:xfrm>
          <a:custGeom>
            <a:rect b="b" l="l" r="r" t="t"/>
            <a:pathLst>
              <a:path extrusionOk="0" h="741493" w="7465656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7" name="Google Shape;137;p14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8" name="Google Shape;138;p14"/>
          <p:cNvSpPr txBox="1"/>
          <p:nvPr>
            <p:ph idx="1" type="body"/>
          </p:nvPr>
        </p:nvSpPr>
        <p:spPr>
          <a:xfrm rot="5400000">
            <a:off x="2309018" y="-23019"/>
            <a:ext cx="4525963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655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96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164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4164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04164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164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04164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04165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04165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9" name="Google Shape;139;p14"/>
          <p:cNvSpPr txBox="1"/>
          <p:nvPr>
            <p:ph idx="10" type="dt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0" name="Google Shape;140;p14"/>
          <p:cNvSpPr txBox="1"/>
          <p:nvPr>
            <p:ph idx="11" type="ftr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1" name="Google Shape;141;p14"/>
          <p:cNvSpPr txBox="1"/>
          <p:nvPr>
            <p:ph idx="12" type="sldNum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/>
          <p:nvPr/>
        </p:nvSpPr>
        <p:spPr>
          <a:xfrm>
            <a:off x="0" y="5457825"/>
            <a:ext cx="7239000" cy="1400175"/>
          </a:xfrm>
          <a:custGeom>
            <a:rect b="b" l="l" r="r" t="t"/>
            <a:pathLst>
              <a:path extrusionOk="0" h="1400175" w="7216426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D6FB80"/>
              </a:gs>
              <a:gs pos="66000">
                <a:schemeClr val="accent1"/>
              </a:gs>
              <a:gs pos="100000">
                <a:schemeClr val="accent1"/>
              </a:gs>
            </a:gsLst>
            <a:lin ang="1661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1807389" y="6148043"/>
            <a:ext cx="7338991" cy="711996"/>
          </a:xfrm>
          <a:custGeom>
            <a:rect b="b" l="l" r="r" t="t"/>
            <a:pathLst>
              <a:path extrusionOk="0" h="675379" w="7323733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28000">
                <a:schemeClr val="accent3"/>
              </a:gs>
              <a:gs pos="40000">
                <a:srgbClr val="A6D4F3"/>
              </a:gs>
              <a:gs pos="48000">
                <a:schemeClr val="accent3"/>
              </a:gs>
              <a:gs pos="100000">
                <a:schemeClr val="accent3"/>
              </a:gs>
            </a:gsLst>
            <a:lin ang="15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-196" y="5412337"/>
            <a:ext cx="7605568" cy="927910"/>
          </a:xfrm>
          <a:custGeom>
            <a:rect b="b" l="l" r="r" t="t"/>
            <a:pathLst>
              <a:path extrusionOk="0" h="927910" w="7605568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1680725" y="6116507"/>
            <a:ext cx="7465656" cy="741493"/>
          </a:xfrm>
          <a:custGeom>
            <a:rect b="b" l="l" r="r" t="t"/>
            <a:pathLst>
              <a:path extrusionOk="0" h="741493" w="7465656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7" name="Google Shape;147;p1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655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96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164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4164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04164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164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04164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04165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04165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9" name="Google Shape;149;p15"/>
          <p:cNvSpPr txBox="1"/>
          <p:nvPr>
            <p:ph idx="10" type="dt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0" name="Google Shape;150;p15"/>
          <p:cNvSpPr txBox="1"/>
          <p:nvPr>
            <p:ph idx="11" type="ftr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1" name="Google Shape;151;p15"/>
          <p:cNvSpPr txBox="1"/>
          <p:nvPr>
            <p:ph idx="12" type="sldNum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0" y="5457825"/>
            <a:ext cx="7239000" cy="1400175"/>
          </a:xfrm>
          <a:custGeom>
            <a:rect b="b" l="l" r="r" t="t"/>
            <a:pathLst>
              <a:path extrusionOk="0" h="1400175" w="7216426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D6FB80"/>
              </a:gs>
              <a:gs pos="66000">
                <a:schemeClr val="accent1"/>
              </a:gs>
              <a:gs pos="100000">
                <a:schemeClr val="accent1"/>
              </a:gs>
            </a:gsLst>
            <a:lin ang="1661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1807389" y="6148043"/>
            <a:ext cx="7338991" cy="711996"/>
          </a:xfrm>
          <a:custGeom>
            <a:rect b="b" l="l" r="r" t="t"/>
            <a:pathLst>
              <a:path extrusionOk="0" h="675379" w="7323733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28000">
                <a:schemeClr val="accent3"/>
              </a:gs>
              <a:gs pos="40000">
                <a:srgbClr val="A6D4F3"/>
              </a:gs>
              <a:gs pos="48000">
                <a:schemeClr val="accent3"/>
              </a:gs>
              <a:gs pos="100000">
                <a:schemeClr val="accent3"/>
              </a:gs>
            </a:gsLst>
            <a:lin ang="15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" type="body"/>
          </p:nvPr>
        </p:nvSpPr>
        <p:spPr>
          <a:xfrm>
            <a:off x="685800" y="1600201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655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96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164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4164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04164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164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04164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04165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04165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2" name="Google Shape;32;p3"/>
          <p:cNvSpPr/>
          <p:nvPr/>
        </p:nvSpPr>
        <p:spPr>
          <a:xfrm>
            <a:off x="-196" y="5412337"/>
            <a:ext cx="7605568" cy="927910"/>
          </a:xfrm>
          <a:custGeom>
            <a:rect b="b" l="l" r="r" t="t"/>
            <a:pathLst>
              <a:path extrusionOk="0" h="927910" w="7605568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1680725" y="6116507"/>
            <a:ext cx="7465656" cy="741493"/>
          </a:xfrm>
          <a:custGeom>
            <a:rect b="b" l="l" r="r" t="t"/>
            <a:pathLst>
              <a:path extrusionOk="0" h="741493" w="7465656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4" name="Google Shape;34;p3"/>
          <p:cNvSpPr txBox="1"/>
          <p:nvPr>
            <p:ph idx="10" type="dt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5" name="Google Shape;35;p3"/>
          <p:cNvSpPr txBox="1"/>
          <p:nvPr>
            <p:ph idx="11" type="ftr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6" name="Google Shape;36;p3"/>
          <p:cNvSpPr txBox="1"/>
          <p:nvPr>
            <p:ph idx="12" type="sldNum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Slide">
  <p:cSld name="3_Title Slid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/>
        </p:nvSpPr>
        <p:spPr>
          <a:xfrm>
            <a:off x="1447800" y="5943601"/>
            <a:ext cx="7391399" cy="1225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material is based on work supported by the National</a:t>
            </a:r>
            <a:r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Science Foundation under grant number </a:t>
            </a:r>
            <a:r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DUE 1104229.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opinions, findings, and conclusions or recommendations expressed in this material are those of the author(s) </a:t>
            </a:r>
            <a:br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do not necessarily reflect the views of the NSF.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nsf1.jpg" id="39" name="Google Shape;3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3400" y="5864286"/>
            <a:ext cx="838200" cy="84131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36E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47B2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rit_ntid_logo_hor.jpg" id="41" name="Google Shape;4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6576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.jpg" id="42" name="Google Shape;4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1536192"/>
            <a:ext cx="5836982" cy="174040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"/>
          <p:cNvSpPr txBox="1"/>
          <p:nvPr>
            <p:ph type="title"/>
          </p:nvPr>
        </p:nvSpPr>
        <p:spPr>
          <a:xfrm>
            <a:off x="2133600" y="4038600"/>
            <a:ext cx="4572000" cy="1020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1807389" y="6148043"/>
            <a:ext cx="7338991" cy="711996"/>
          </a:xfrm>
          <a:custGeom>
            <a:rect b="b" l="l" r="r" t="t"/>
            <a:pathLst>
              <a:path extrusionOk="0" h="675379" w="7323733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28000">
                <a:schemeClr val="accent3"/>
              </a:gs>
              <a:gs pos="40000">
                <a:srgbClr val="A6D4F3"/>
              </a:gs>
              <a:gs pos="48000">
                <a:schemeClr val="accent3"/>
              </a:gs>
              <a:gs pos="100000">
                <a:schemeClr val="accent3"/>
              </a:gs>
            </a:gsLst>
            <a:lin ang="15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0" y="5457825"/>
            <a:ext cx="7239000" cy="1400175"/>
          </a:xfrm>
          <a:custGeom>
            <a:rect b="b" l="l" r="r" t="t"/>
            <a:pathLst>
              <a:path extrusionOk="0" h="1400175" w="7216426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D6FB80"/>
              </a:gs>
              <a:gs pos="66000">
                <a:schemeClr val="accent1"/>
              </a:gs>
              <a:gs pos="100000">
                <a:schemeClr val="accent1"/>
              </a:gs>
            </a:gsLst>
            <a:lin ang="1661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" name="Google Shape;47;p5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-196" y="5412337"/>
            <a:ext cx="7605568" cy="927910"/>
          </a:xfrm>
          <a:custGeom>
            <a:rect b="b" l="l" r="r" t="t"/>
            <a:pathLst>
              <a:path extrusionOk="0" h="927910" w="7605568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1680725" y="6116507"/>
            <a:ext cx="7465656" cy="741493"/>
          </a:xfrm>
          <a:custGeom>
            <a:rect b="b" l="l" r="r" t="t"/>
            <a:pathLst>
              <a:path extrusionOk="0" h="741493" w="7465656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" name="Google Shape;50;p5"/>
          <p:cNvSpPr txBox="1"/>
          <p:nvPr>
            <p:ph idx="10" type="dt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1" name="Google Shape;51;p5"/>
          <p:cNvSpPr txBox="1"/>
          <p:nvPr>
            <p:ph idx="11" type="ftr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2" name="Google Shape;52;p5"/>
          <p:cNvSpPr txBox="1"/>
          <p:nvPr>
            <p:ph idx="12" type="sldNum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685800" y="1536192"/>
            <a:ext cx="3657600" cy="38770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655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96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164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4164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04164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164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04164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04165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04165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800600" y="1536192"/>
            <a:ext cx="3657600" cy="38770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655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96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164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4164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04164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164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04164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04165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04165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/>
          <p:nvPr/>
        </p:nvSpPr>
        <p:spPr>
          <a:xfrm>
            <a:off x="1447800" y="5943601"/>
            <a:ext cx="7391399" cy="1225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material is based on work supported by the National</a:t>
            </a:r>
            <a:r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Science Foundation under grant number </a:t>
            </a:r>
            <a:r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DUE 1104229.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opinions, findings, and conclusions or recommendations expressed in this material are those of the author(s) </a:t>
            </a:r>
            <a:br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do not necessarily reflect the views of the NSF.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nsf1.jpg" id="57" name="Google Shape;5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3400" y="5864286"/>
            <a:ext cx="838200" cy="84131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36E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47B2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rit_ntid_logo_hor.jpg" id="59" name="Google Shape;5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6576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.jpg" id="60" name="Google Shape;6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1536192"/>
            <a:ext cx="5836982" cy="174040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"/>
          <p:cNvSpPr txBox="1"/>
          <p:nvPr>
            <p:ph type="title"/>
          </p:nvPr>
        </p:nvSpPr>
        <p:spPr>
          <a:xfrm>
            <a:off x="2133600" y="4038600"/>
            <a:ext cx="4572000" cy="1020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Slide">
  <p:cSld name="2_Title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/>
        </p:nvSpPr>
        <p:spPr>
          <a:xfrm>
            <a:off x="1447800" y="5943601"/>
            <a:ext cx="7391399" cy="1225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material is based on work supported by the National</a:t>
            </a:r>
            <a:r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Science Foundation under grant number </a:t>
            </a:r>
            <a:r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DUE 1104229.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opinions, findings, and conclusions or recommendations expressed in this material are those of the author(s) </a:t>
            </a:r>
            <a:br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do not necessarily reflect the views of the NSF.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nsf1.jpg" id="64" name="Google Shape;6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3400" y="5864286"/>
            <a:ext cx="838200" cy="84131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36E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47B2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rit_ntid_logo_hor.jpg" id="66" name="Google Shape;6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6576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.jpg" id="67" name="Google Shape;6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1536192"/>
            <a:ext cx="5836982" cy="174040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7"/>
          <p:cNvSpPr txBox="1"/>
          <p:nvPr>
            <p:ph type="title"/>
          </p:nvPr>
        </p:nvSpPr>
        <p:spPr>
          <a:xfrm>
            <a:off x="2133600" y="4038600"/>
            <a:ext cx="4572000" cy="1020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>
            <a:off x="0" y="5545932"/>
            <a:ext cx="9146383" cy="1314449"/>
          </a:xfrm>
          <a:custGeom>
            <a:rect b="b" l="l" r="r" t="t"/>
            <a:pathLst>
              <a:path extrusionOk="0" h="1314449" w="9117860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rgbClr val="D6FB80"/>
              </a:gs>
              <a:gs pos="50000">
                <a:schemeClr val="accent1"/>
              </a:gs>
              <a:gs pos="100000">
                <a:srgbClr val="C0F94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1" name="Google Shape;71;p8"/>
          <p:cNvSpPr/>
          <p:nvPr/>
        </p:nvSpPr>
        <p:spPr>
          <a:xfrm>
            <a:off x="-76" y="5293518"/>
            <a:ext cx="9144093" cy="1443038"/>
          </a:xfrm>
          <a:custGeom>
            <a:rect b="b" l="l" r="r" t="t"/>
            <a:pathLst>
              <a:path extrusionOk="0" h="1443038" w="9089556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2" name="Google Shape;72;p8"/>
          <p:cNvSpPr/>
          <p:nvPr/>
        </p:nvSpPr>
        <p:spPr>
          <a:xfrm>
            <a:off x="-76" y="5293518"/>
            <a:ext cx="9144093" cy="1443038"/>
          </a:xfrm>
          <a:custGeom>
            <a:rect b="b" l="l" r="r" t="t"/>
            <a:pathLst>
              <a:path extrusionOk="0" h="1443038" w="9089556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722313" y="3633787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bin"/>
              <a:buNone/>
              <a:defRPr b="0" i="0" sz="4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4" name="Google Shape;74;p8"/>
          <p:cNvSpPr txBox="1"/>
          <p:nvPr>
            <p:ph idx="1" type="body"/>
          </p:nvPr>
        </p:nvSpPr>
        <p:spPr>
          <a:xfrm>
            <a:off x="722313" y="2133600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5" name="Google Shape;75;p8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6" name="Google Shape;76;p8"/>
          <p:cNvSpPr/>
          <p:nvPr/>
        </p:nvSpPr>
        <p:spPr>
          <a:xfrm>
            <a:off x="130" y="5502670"/>
            <a:ext cx="9144066" cy="1271150"/>
          </a:xfrm>
          <a:custGeom>
            <a:rect b="b" l="l" r="r" t="t"/>
            <a:pathLst>
              <a:path extrusionOk="0" h="1271150" w="9144066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7" name="Google Shape;77;p8"/>
          <p:cNvSpPr txBox="1"/>
          <p:nvPr>
            <p:ph idx="10" type="dt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/>
          <p:nvPr/>
        </p:nvSpPr>
        <p:spPr>
          <a:xfrm>
            <a:off x="1807389" y="6148043"/>
            <a:ext cx="7338991" cy="711996"/>
          </a:xfrm>
          <a:custGeom>
            <a:rect b="b" l="l" r="r" t="t"/>
            <a:pathLst>
              <a:path extrusionOk="0" h="675379" w="7323733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8000">
                <a:schemeClr val="accent1"/>
              </a:gs>
              <a:gs pos="40000">
                <a:srgbClr val="D6FB80"/>
              </a:gs>
              <a:gs pos="48000">
                <a:schemeClr val="accent1"/>
              </a:gs>
              <a:gs pos="100000">
                <a:schemeClr val="accent1"/>
              </a:gs>
            </a:gsLst>
            <a:lin ang="15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2" name="Google Shape;82;p9"/>
          <p:cNvSpPr/>
          <p:nvPr/>
        </p:nvSpPr>
        <p:spPr>
          <a:xfrm>
            <a:off x="0" y="5457825"/>
            <a:ext cx="7239000" cy="1400175"/>
          </a:xfrm>
          <a:custGeom>
            <a:rect b="b" l="l" r="r" t="t"/>
            <a:pathLst>
              <a:path extrusionOk="0" h="1400175" w="7216426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rgbClr val="A6D4F3"/>
              </a:gs>
              <a:gs pos="66000">
                <a:schemeClr val="accent3"/>
              </a:gs>
              <a:gs pos="100000">
                <a:schemeClr val="accent3"/>
              </a:gs>
            </a:gsLst>
            <a:lin ang="1661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3" name="Google Shape;83;p9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4" name="Google Shape;84;p9"/>
          <p:cNvSpPr txBox="1"/>
          <p:nvPr>
            <p:ph idx="1" type="body"/>
          </p:nvPr>
        </p:nvSpPr>
        <p:spPr>
          <a:xfrm>
            <a:off x="6858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5" name="Google Shape;85;p9"/>
          <p:cNvSpPr txBox="1"/>
          <p:nvPr>
            <p:ph idx="2" type="body"/>
          </p:nvPr>
        </p:nvSpPr>
        <p:spPr>
          <a:xfrm>
            <a:off x="48006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6" name="Google Shape;86;p9"/>
          <p:cNvSpPr/>
          <p:nvPr/>
        </p:nvSpPr>
        <p:spPr>
          <a:xfrm>
            <a:off x="-196" y="5412337"/>
            <a:ext cx="7605568" cy="927910"/>
          </a:xfrm>
          <a:custGeom>
            <a:rect b="b" l="l" r="r" t="t"/>
            <a:pathLst>
              <a:path extrusionOk="0" h="927910" w="7605568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7" name="Google Shape;87;p9"/>
          <p:cNvSpPr/>
          <p:nvPr/>
        </p:nvSpPr>
        <p:spPr>
          <a:xfrm>
            <a:off x="1680725" y="6116507"/>
            <a:ext cx="7465656" cy="741493"/>
          </a:xfrm>
          <a:custGeom>
            <a:rect b="b" l="l" r="r" t="t"/>
            <a:pathLst>
              <a:path extrusionOk="0" h="741493" w="7465656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8" name="Google Shape;88;p9"/>
          <p:cNvSpPr txBox="1"/>
          <p:nvPr>
            <p:ph idx="10" type="dt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9" name="Google Shape;89;p9"/>
          <p:cNvSpPr txBox="1"/>
          <p:nvPr>
            <p:ph idx="11" type="ftr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0" name="Google Shape;90;p9"/>
          <p:cNvSpPr txBox="1"/>
          <p:nvPr>
            <p:ph idx="12" type="sldNum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9"/>
          <p:cNvSpPr txBox="1"/>
          <p:nvPr>
            <p:ph idx="3" type="body"/>
          </p:nvPr>
        </p:nvSpPr>
        <p:spPr>
          <a:xfrm>
            <a:off x="685800" y="2209800"/>
            <a:ext cx="3657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655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96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164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4164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04164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164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04164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04165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04165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2" name="Google Shape;92;p9"/>
          <p:cNvSpPr txBox="1"/>
          <p:nvPr>
            <p:ph idx="4" type="body"/>
          </p:nvPr>
        </p:nvSpPr>
        <p:spPr>
          <a:xfrm>
            <a:off x="4800600" y="2209800"/>
            <a:ext cx="3657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655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96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164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4164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04164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164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04164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04165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04165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/>
          <p:nvPr/>
        </p:nvSpPr>
        <p:spPr>
          <a:xfrm>
            <a:off x="1" y="5010151"/>
            <a:ext cx="7439025" cy="1571625"/>
          </a:xfrm>
          <a:custGeom>
            <a:rect b="b" l="l" r="r" t="t"/>
            <a:pathLst>
              <a:path extrusionOk="0" h="1571625" w="7415827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5" name="Google Shape;95;p10"/>
          <p:cNvSpPr/>
          <p:nvPr/>
        </p:nvSpPr>
        <p:spPr>
          <a:xfrm>
            <a:off x="0" y="5731667"/>
            <a:ext cx="9147178" cy="1126333"/>
          </a:xfrm>
          <a:custGeom>
            <a:rect b="b" l="l" r="r" t="t"/>
            <a:pathLst>
              <a:path extrusionOk="0" h="1068407" w="9128161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39000">
                <a:schemeClr val="accent1"/>
              </a:gs>
              <a:gs pos="50000">
                <a:srgbClr val="D6FB80"/>
              </a:gs>
              <a:gs pos="58000">
                <a:schemeClr val="accent1"/>
              </a:gs>
              <a:gs pos="100000">
                <a:schemeClr val="accent1"/>
              </a:gs>
            </a:gsLst>
            <a:lin ang="15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6" name="Google Shape;96;p10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7" name="Google Shape;97;p10"/>
          <p:cNvSpPr/>
          <p:nvPr/>
        </p:nvSpPr>
        <p:spPr>
          <a:xfrm>
            <a:off x="0" y="4973410"/>
            <a:ext cx="7674867" cy="928299"/>
          </a:xfrm>
          <a:custGeom>
            <a:rect b="b" l="l" r="r" t="t"/>
            <a:pathLst>
              <a:path extrusionOk="0" h="928299" w="7674867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8" name="Google Shape;98;p10"/>
          <p:cNvSpPr/>
          <p:nvPr/>
        </p:nvSpPr>
        <p:spPr>
          <a:xfrm>
            <a:off x="-2382" y="5696242"/>
            <a:ext cx="9146382" cy="930294"/>
          </a:xfrm>
          <a:custGeom>
            <a:rect b="b" l="l" r="r" t="t"/>
            <a:pathLst>
              <a:path extrusionOk="0" h="930294" w="9155715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9" name="Google Shape;99;p10"/>
          <p:cNvSpPr txBox="1"/>
          <p:nvPr>
            <p:ph idx="10" type="dt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0" name="Google Shape;100;p10"/>
          <p:cNvSpPr txBox="1"/>
          <p:nvPr>
            <p:ph idx="11" type="ftr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1" name="Google Shape;101;p10"/>
          <p:cNvSpPr txBox="1"/>
          <p:nvPr>
            <p:ph idx="12" type="sldNum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100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8C9199"/>
            </a:gs>
            <a:gs pos="100000">
              <a:srgbClr val="48505B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  <a:defRPr b="0" i="0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655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96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164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4164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04164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164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04164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04165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04165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9.jpg"/><Relationship Id="rId6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jpg"/><Relationship Id="rId4" Type="http://schemas.openxmlformats.org/officeDocument/2006/relationships/image" Target="../media/image31.png"/><Relationship Id="rId5" Type="http://schemas.openxmlformats.org/officeDocument/2006/relationships/image" Target="../media/image3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jpg"/><Relationship Id="rId4" Type="http://schemas.openxmlformats.org/officeDocument/2006/relationships/image" Target="../media/image29.png"/><Relationship Id="rId5" Type="http://schemas.openxmlformats.org/officeDocument/2006/relationships/image" Target="../media/image2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1.png"/><Relationship Id="rId4" Type="http://schemas.openxmlformats.org/officeDocument/2006/relationships/image" Target="../media/image3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1.png"/><Relationship Id="rId4" Type="http://schemas.openxmlformats.org/officeDocument/2006/relationships/image" Target="../media/image33.png"/><Relationship Id="rId5" Type="http://schemas.openxmlformats.org/officeDocument/2006/relationships/image" Target="../media/image50.png"/><Relationship Id="rId6" Type="http://schemas.openxmlformats.org/officeDocument/2006/relationships/image" Target="../media/image34.png"/><Relationship Id="rId7" Type="http://schemas.openxmlformats.org/officeDocument/2006/relationships/image" Target="../media/image3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1.png"/><Relationship Id="rId4" Type="http://schemas.openxmlformats.org/officeDocument/2006/relationships/image" Target="../media/image3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3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7.png"/><Relationship Id="rId4" Type="http://schemas.openxmlformats.org/officeDocument/2006/relationships/image" Target="../media/image38.png"/><Relationship Id="rId5" Type="http://schemas.openxmlformats.org/officeDocument/2006/relationships/image" Target="../media/image4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2.jp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6.jpg"/><Relationship Id="rId4" Type="http://schemas.openxmlformats.org/officeDocument/2006/relationships/image" Target="../media/image39.png"/><Relationship Id="rId5" Type="http://schemas.openxmlformats.org/officeDocument/2006/relationships/image" Target="../media/image4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s://flipgrid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2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8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://deaftec.org" TargetMode="External"/><Relationship Id="rId4" Type="http://schemas.openxmlformats.org/officeDocument/2006/relationships/hyperlink" Target="https://www.facebook.com/Edeafmath" TargetMode="Externa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5.png"/><Relationship Id="rId4" Type="http://schemas.openxmlformats.org/officeDocument/2006/relationships/hyperlink" Target="https://www.khanacademy.org/math/cc-eighth-grade-math/cc-8th-systems-topic/cc-8th-systems-elimination/v/addition-elimination-method-4" TargetMode="External"/><Relationship Id="rId5" Type="http://schemas.openxmlformats.org/officeDocument/2006/relationships/hyperlink" Target="https://www.khanacademy.org/math/algebra/two-var-linear-equations/slope/v/positive-and-negative-slope" TargetMode="Externa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9.png"/><Relationship Id="rId4" Type="http://schemas.openxmlformats.org/officeDocument/2006/relationships/hyperlink" Target="http://deaftec.org/resources/math/self-instruction/solving-linear-equations" TargetMode="External"/><Relationship Id="rId5" Type="http://schemas.openxmlformats.org/officeDocument/2006/relationships/hyperlink" Target="http://deaftec.org/resources/math/self-instruction/solving-xy-tabl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type="ctrTitle"/>
          </p:nvPr>
        </p:nvSpPr>
        <p:spPr>
          <a:xfrm>
            <a:off x="463075" y="-69950"/>
            <a:ext cx="79839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bin"/>
              <a:buNone/>
            </a:pPr>
            <a:r>
              <a:rPr lang="en-US" sz="4800">
                <a:solidFill>
                  <a:srgbClr val="00FF00"/>
                </a:solidFill>
              </a:rPr>
              <a:t>Growth Mindset and</a:t>
            </a:r>
            <a:endParaRPr sz="48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bin"/>
              <a:buNone/>
            </a:pPr>
            <a:r>
              <a:rPr lang="en-US" sz="4800">
                <a:solidFill>
                  <a:srgbClr val="00FF00"/>
                </a:solidFill>
              </a:rPr>
              <a:t>Language in Mathematics</a:t>
            </a:r>
            <a:endParaRPr sz="4800">
              <a:solidFill>
                <a:srgbClr val="00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bin"/>
              <a:buNone/>
            </a:pPr>
            <a:r>
              <a:t/>
            </a:r>
            <a:endParaRPr i="0" sz="4800" u="none" cap="none" strike="noStrike">
              <a:solidFill>
                <a:srgbClr val="00FF00"/>
              </a:solidFill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463075" y="2737425"/>
            <a:ext cx="5962800" cy="26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Dawn Hoyt Kidd, Ph.D.</a:t>
            </a:r>
            <a:endParaRPr sz="2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Texas School for the Deaf</a:t>
            </a:r>
            <a:endParaRPr sz="2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DeafTEC Mathematics Education Conference</a:t>
            </a:r>
            <a:endParaRPr sz="2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Region XIII - Austin, TX</a:t>
            </a:r>
            <a:endParaRPr sz="2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November 2018</a:t>
            </a:r>
            <a:endParaRPr sz="2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/>
          <p:nvPr/>
        </p:nvSpPr>
        <p:spPr>
          <a:xfrm>
            <a:off x="457200" y="-526953"/>
            <a:ext cx="8147630" cy="1714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What is</a:t>
            </a:r>
            <a:endParaRPr sz="4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imgres.jpg" id="216" name="Google Shape;21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4806" y="848952"/>
            <a:ext cx="9225716" cy="384404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5"/>
          <p:cNvSpPr txBox="1"/>
          <p:nvPr/>
        </p:nvSpPr>
        <p:spPr>
          <a:xfrm>
            <a:off x="6465205" y="4433888"/>
            <a:ext cx="1801531" cy="1714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?</a:t>
            </a:r>
            <a:endParaRPr sz="5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/>
          <p:nvPr>
            <p:ph type="title"/>
          </p:nvPr>
        </p:nvSpPr>
        <p:spPr>
          <a:xfrm>
            <a:off x="685800" y="3508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abin"/>
              <a:buNone/>
            </a:pPr>
            <a:r>
              <a:rPr b="0" i="0" lang="en-US" sz="324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TEN SKILLS YOU NEED</a:t>
            </a:r>
            <a:br>
              <a:rPr b="0" i="0" lang="en-US" sz="324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b="0" i="0" lang="en-US" sz="324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TO LAND A STEM JOB</a:t>
            </a:r>
            <a:br>
              <a:rPr b="0" i="0" lang="en-US" sz="324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</a:br>
            <a:endParaRPr b="0" i="0" sz="324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3" name="Google Shape;223;p26"/>
          <p:cNvSpPr txBox="1"/>
          <p:nvPr>
            <p:ph idx="1" type="body"/>
          </p:nvPr>
        </p:nvSpPr>
        <p:spPr>
          <a:xfrm>
            <a:off x="685800" y="1600200"/>
            <a:ext cx="3921183" cy="393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Critical Thinking*</a:t>
            </a:r>
            <a:endParaRPr/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Analytical Skills*</a:t>
            </a:r>
            <a:endParaRPr/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Problem Solving*</a:t>
            </a:r>
            <a:endParaRPr/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Innovation*</a:t>
            </a:r>
            <a:endParaRPr/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Collaboration*</a:t>
            </a:r>
            <a:endParaRPr/>
          </a:p>
        </p:txBody>
      </p:sp>
      <p:sp>
        <p:nvSpPr>
          <p:cNvPr id="224" name="Google Shape;224;p26"/>
          <p:cNvSpPr txBox="1"/>
          <p:nvPr/>
        </p:nvSpPr>
        <p:spPr>
          <a:xfrm>
            <a:off x="4759374" y="1609375"/>
            <a:ext cx="4248000" cy="39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lang="en-US" sz="3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Communication*</a:t>
            </a:r>
            <a:endParaRPr/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lang="en-US" sz="3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Customer Orientation</a:t>
            </a:r>
            <a:endParaRPr/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lang="en-US" sz="3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Adaptability</a:t>
            </a:r>
            <a:endParaRPr/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lang="en-US" sz="3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Social Responsibility</a:t>
            </a:r>
            <a:endParaRPr/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lang="en-US" sz="3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Balance</a:t>
            </a:r>
            <a:endParaRPr sz="32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5" name="Google Shape;225;p26"/>
          <p:cNvSpPr txBox="1"/>
          <p:nvPr/>
        </p:nvSpPr>
        <p:spPr>
          <a:xfrm>
            <a:off x="1291675" y="4960348"/>
            <a:ext cx="31830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Seattle Business Magazine, 2013.</a:t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/>
          <p:nvPr/>
        </p:nvSpPr>
        <p:spPr>
          <a:xfrm>
            <a:off x="457200" y="330283"/>
            <a:ext cx="8147630" cy="1714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 T E </a:t>
            </a:r>
            <a:r>
              <a:rPr b="1" lang="en-US" sz="60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M - MATHEMATICS</a:t>
            </a:r>
            <a:r>
              <a:rPr b="1" lang="en-US" sz="4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4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59784" y="2228356"/>
            <a:ext cx="9144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Communication:</a:t>
            </a:r>
            <a:endParaRPr/>
          </a:p>
          <a:p>
            <a:pPr indent="-285750" lvl="1" marL="74295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Reading, Writing, Talking, Signing, Looking, Listening, etc.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Problem Solving</a:t>
            </a:r>
            <a:endParaRPr/>
          </a:p>
          <a:p>
            <a:pPr indent="-285750" lvl="1" marL="74295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Applying, Analyzing, Questioning, Troubleshooting, etc.</a:t>
            </a:r>
            <a:endParaRPr b="0" i="0" sz="32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/>
          <p:nvPr/>
        </p:nvSpPr>
        <p:spPr>
          <a:xfrm>
            <a:off x="70625" y="72026"/>
            <a:ext cx="5565000" cy="67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60"/>
              <a:buFont typeface="Arial"/>
              <a:buNone/>
            </a:pPr>
            <a:r>
              <a:rPr lang="en-US" sz="2960" u="sng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Topics</a:t>
            </a:r>
            <a:endParaRPr sz="2960" u="sng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1143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60"/>
              <a:buFont typeface="Arial"/>
              <a:buNone/>
            </a:pPr>
            <a:r>
              <a:t/>
            </a:r>
            <a:endParaRPr sz="2960" u="sng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114300" marR="0" rtl="0" algn="ctr">
              <a:lnSpc>
                <a:spcPct val="80000"/>
              </a:lnSpc>
              <a:spcBef>
                <a:spcPts val="666"/>
              </a:spcBef>
              <a:spcAft>
                <a:spcPts val="0"/>
              </a:spcAft>
              <a:buClr>
                <a:schemeClr val="accent1"/>
              </a:buClr>
              <a:buSzPts val="3330"/>
              <a:buFont typeface="Arial"/>
              <a:buNone/>
            </a:pPr>
            <a:r>
              <a:rPr i="1" lang="en-US" sz="333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-Growth Mindset</a:t>
            </a:r>
            <a:endParaRPr i="1" sz="333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114300" marR="0" rtl="0" algn="ctr">
              <a:lnSpc>
                <a:spcPct val="80000"/>
              </a:lnSpc>
              <a:spcBef>
                <a:spcPts val="666"/>
              </a:spcBef>
              <a:spcAft>
                <a:spcPts val="0"/>
              </a:spcAft>
              <a:buClr>
                <a:schemeClr val="accent1"/>
              </a:buClr>
              <a:buSzPts val="3330"/>
              <a:buFont typeface="Arial"/>
              <a:buNone/>
            </a:pPr>
            <a:r>
              <a:rPr i="1" lang="en-US" sz="333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-Number Talks</a:t>
            </a:r>
            <a:endParaRPr i="1" sz="333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114300" marR="0" rtl="0" algn="ctr">
              <a:lnSpc>
                <a:spcPct val="80000"/>
              </a:lnSpc>
              <a:spcBef>
                <a:spcPts val="666"/>
              </a:spcBef>
              <a:spcAft>
                <a:spcPts val="0"/>
              </a:spcAft>
              <a:buClr>
                <a:schemeClr val="accent1"/>
              </a:buClr>
              <a:buSzPts val="3330"/>
              <a:buFont typeface="Arial"/>
              <a:buNone/>
            </a:pPr>
            <a:r>
              <a:rPr i="1" lang="en-US" sz="333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-Word Problem Analysis Form</a:t>
            </a:r>
            <a:endParaRPr/>
          </a:p>
          <a:p>
            <a:pPr indent="0" lvl="0" marL="114300" marR="0" rtl="0" algn="ctr">
              <a:lnSpc>
                <a:spcPct val="80000"/>
              </a:lnSpc>
              <a:spcBef>
                <a:spcPts val="666"/>
              </a:spcBef>
              <a:spcAft>
                <a:spcPts val="0"/>
              </a:spcAft>
              <a:buClr>
                <a:schemeClr val="accent1"/>
              </a:buClr>
              <a:buSzPts val="3330"/>
              <a:buFont typeface="Arial"/>
              <a:buNone/>
            </a:pPr>
            <a:r>
              <a:rPr i="1" lang="en-US" sz="333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-Process Movies - FlipGrid</a:t>
            </a:r>
            <a:endParaRPr/>
          </a:p>
          <a:p>
            <a:pPr indent="0" lvl="0" marL="114300" marR="0" rtl="0" algn="ctr">
              <a:lnSpc>
                <a:spcPct val="80000"/>
              </a:lnSpc>
              <a:spcBef>
                <a:spcPts val="666"/>
              </a:spcBef>
              <a:spcAft>
                <a:spcPts val="0"/>
              </a:spcAft>
              <a:buClr>
                <a:schemeClr val="accent1"/>
              </a:buClr>
              <a:buSzPts val="333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noname.jpeg" id="239" name="Google Shape;23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3763" y="1470680"/>
            <a:ext cx="3358709" cy="360501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8"/>
          <p:cNvSpPr txBox="1"/>
          <p:nvPr/>
        </p:nvSpPr>
        <p:spPr>
          <a:xfrm>
            <a:off x="5765072" y="5107132"/>
            <a:ext cx="32032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Rodin’s “The Thinker” 1904</a:t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>
            <p:ph type="ctrTitle"/>
          </p:nvPr>
        </p:nvSpPr>
        <p:spPr>
          <a:xfrm>
            <a:off x="1020178" y="1676400"/>
            <a:ext cx="3886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bin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GROWTH MINDSET</a:t>
            </a:r>
            <a:endParaRPr b="0" i="0" sz="4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images.jpg" id="246" name="Google Shape;24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5563" y="855902"/>
            <a:ext cx="4259562" cy="319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08-16 at 5.20.14 PM.png" id="251" name="Google Shape;251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87095" r="-87095" t="0"/>
          <a:stretch/>
        </p:blipFill>
        <p:spPr>
          <a:xfrm>
            <a:off x="-754249" y="44568"/>
            <a:ext cx="142758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0"/>
          <p:cNvSpPr txBox="1"/>
          <p:nvPr>
            <p:ph type="title"/>
          </p:nvPr>
        </p:nvSpPr>
        <p:spPr>
          <a:xfrm>
            <a:off x="401076" y="-155994"/>
            <a:ext cx="3587412" cy="5972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DO THIS – 5 MINUTES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READ CAREFULLY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BE HONEST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WRITE TOTALS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TURN OVER</a:t>
            </a:r>
            <a:endParaRPr b="0" i="0" sz="32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images.png" id="253" name="Google Shape;25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81687" y="1772179"/>
            <a:ext cx="1054189" cy="1369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res.jpg" id="254" name="Google Shape;25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5400000">
            <a:off x="5295896" y="4697489"/>
            <a:ext cx="1409263" cy="1127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res.jpg" id="255" name="Google Shape;255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85268" y="1115922"/>
            <a:ext cx="1094389" cy="8755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528-illustration-of-a-red-3d-down-arrow-pv.png" id="256" name="Google Shape;256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6941192" y="1772179"/>
            <a:ext cx="832232" cy="702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08-16 at 8.21.44 PM.png" id="262" name="Google Shape;26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672" y="0"/>
            <a:ext cx="4364182" cy="4389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8-16 at 8.21.54 PM.png" id="263" name="Google Shape;26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4154" y="0"/>
            <a:ext cx="4077393" cy="436418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1"/>
          <p:cNvSpPr txBox="1"/>
          <p:nvPr/>
        </p:nvSpPr>
        <p:spPr>
          <a:xfrm>
            <a:off x="254225" y="4388650"/>
            <a:ext cx="8753100" cy="1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Carol Dweck - Professor of Psychology at Stanford University.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Especially applies to mathematics learning.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 FEW MORE POINTS …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1" name="Google Shape;271;p32"/>
          <p:cNvSpPr txBox="1"/>
          <p:nvPr>
            <p:ph idx="1" type="body"/>
          </p:nvPr>
        </p:nvSpPr>
        <p:spPr>
          <a:xfrm>
            <a:off x="685800" y="1600200"/>
            <a:ext cx="7772400" cy="4383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Struggle and mistakes are OK, and are a normal part of learning.</a:t>
            </a:r>
            <a:endParaRPr b="0" i="0" sz="32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Radical idea - Not impressive to get work correct – means you were not given the opportunity to learn anything.</a:t>
            </a:r>
            <a:endParaRPr/>
          </a:p>
          <a:p>
            <a:pPr indent="-18795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663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/>
          <p:nvPr>
            <p:ph type="title"/>
          </p:nvPr>
        </p:nvSpPr>
        <p:spPr>
          <a:xfrm>
            <a:off x="685800" y="1222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 FEW MORE POINTS ABOUT THIS…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8" name="Google Shape;278;p33"/>
          <p:cNvSpPr txBox="1"/>
          <p:nvPr>
            <p:ph idx="1" type="body"/>
          </p:nvPr>
        </p:nvSpPr>
        <p:spPr>
          <a:xfrm>
            <a:off x="4804000" y="1256175"/>
            <a:ext cx="3880200" cy="54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Jo Boaler – professor of Mat</a:t>
            </a:r>
            <a:r>
              <a:rPr lang="en-US" sz="3200"/>
              <a:t>hematics Education at Stanford University</a:t>
            </a:r>
            <a:endParaRPr sz="3200"/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27432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youcubed</a:t>
            </a:r>
            <a:endParaRPr b="0" i="0" sz="2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2318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8795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663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9" name="Google Shape;279;p33"/>
          <p:cNvSpPr txBox="1"/>
          <p:nvPr/>
        </p:nvSpPr>
        <p:spPr>
          <a:xfrm>
            <a:off x="5317406" y="4885888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80" name="Google Shape;2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3775"/>
            <a:ext cx="4651600" cy="585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IMPACT OF TEACHER MINDSET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6" name="Google Shape;286;p34"/>
          <p:cNvSpPr txBox="1"/>
          <p:nvPr>
            <p:ph idx="1" type="body"/>
          </p:nvPr>
        </p:nvSpPr>
        <p:spPr>
          <a:xfrm>
            <a:off x="685800" y="1600200"/>
            <a:ext cx="7772400" cy="4383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1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Char char="▶"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Educators with a fixed mindset about math ability were more likely to judge students as having </a:t>
            </a:r>
            <a:r>
              <a:rPr b="0" i="0" lang="en-US" sz="3600" u="none" cap="none" strike="noStrike">
                <a:solidFill>
                  <a:srgbClr val="C0F942"/>
                </a:solidFill>
                <a:latin typeface="Cabin"/>
                <a:ea typeface="Cabin"/>
                <a:cs typeface="Cabin"/>
                <a:sym typeface="Cabin"/>
              </a:rPr>
              <a:t>low potential </a:t>
            </a: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than their growth-minded counterparts.</a:t>
            </a:r>
            <a:endParaRPr/>
          </a:p>
          <a:p>
            <a:pPr indent="-1663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WHO AM I?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3" name="Google Shape;163;p17"/>
          <p:cNvSpPr txBox="1"/>
          <p:nvPr>
            <p:ph idx="1" type="body"/>
          </p:nvPr>
        </p:nvSpPr>
        <p:spPr>
          <a:xfrm>
            <a:off x="142600" y="1256575"/>
            <a:ext cx="8548800" cy="48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Dawn Hoyt Kidd</a:t>
            </a:r>
            <a:endParaRPr/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Originally from Miami, FL</a:t>
            </a:r>
            <a:endParaRPr/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BS from Vanderbilt University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Special Education</a:t>
            </a:r>
            <a:endParaRPr b="0" i="0" sz="1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MA  from University of Texas at Austin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Deaf Education</a:t>
            </a:r>
            <a:endParaRPr/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PhD  from University of Texas at Austin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Interdisciplinary Curriculum &amp; Instruction - Math Education, Deaf Education, Bilingual Education, etc.</a:t>
            </a:r>
            <a:endParaRPr b="0" i="0" sz="1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4320" lvl="0" marL="34290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▶"/>
            </a:pPr>
            <a:r>
              <a:rPr lang="en-US"/>
              <a:t>Currently - </a:t>
            </a:r>
            <a:r>
              <a:rPr lang="en-US"/>
              <a:t>Teacher at the Texas School for the Deaf</a:t>
            </a:r>
            <a:endParaRPr/>
          </a:p>
          <a:p>
            <a:pPr indent="-314960" lvl="1" marL="74295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US" sz="2000"/>
              <a:t>Have taught MS Mathematics, HS remedial mathematics, </a:t>
            </a:r>
            <a:endParaRPr sz="2000"/>
          </a:p>
          <a:p>
            <a:pPr indent="0" lvl="0" marL="91440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Community College Developmental Mathematics</a:t>
            </a:r>
            <a:endParaRPr/>
          </a:p>
          <a:p>
            <a:pPr indent="-1663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8795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663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images.png" id="164" name="Google Shape;16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2138" y="-11112"/>
            <a:ext cx="3411862" cy="3411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IMPACT OF TEACHER MINDSET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2" name="Google Shape;292;p35"/>
          <p:cNvSpPr txBox="1"/>
          <p:nvPr>
            <p:ph idx="1" type="body"/>
          </p:nvPr>
        </p:nvSpPr>
        <p:spPr>
          <a:xfrm>
            <a:off x="685800" y="1600200"/>
            <a:ext cx="7772400" cy="4383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1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Char char="▶"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Educators with a fixed mindset were more likely to </a:t>
            </a:r>
            <a:r>
              <a:rPr b="0" i="0" lang="en-US" sz="3600" u="none" cap="none" strike="noStrike">
                <a:solidFill>
                  <a:srgbClr val="C1F944"/>
                </a:solidFill>
                <a:latin typeface="Cabin"/>
                <a:ea typeface="Cabin"/>
                <a:cs typeface="Cabin"/>
                <a:sym typeface="Cabin"/>
              </a:rPr>
              <a:t>comfort students </a:t>
            </a: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about their perceived low math abilities and apply </a:t>
            </a:r>
            <a:r>
              <a:rPr b="0" i="0" lang="en-US" sz="3600" u="none" cap="none" strike="noStrike">
                <a:solidFill>
                  <a:srgbClr val="C1F944"/>
                </a:solidFill>
                <a:latin typeface="Cabin"/>
                <a:ea typeface="Cabin"/>
                <a:cs typeface="Cabin"/>
                <a:sym typeface="Cabin"/>
              </a:rPr>
              <a:t>kind</a:t>
            </a: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strategies.</a:t>
            </a:r>
            <a:endParaRPr/>
          </a:p>
          <a:p>
            <a:pPr indent="0" lvl="0" marL="685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IMPACT OF TEACHER MINDSET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8" name="Google Shape;298;p36"/>
          <p:cNvSpPr txBox="1"/>
          <p:nvPr>
            <p:ph idx="1" type="body"/>
          </p:nvPr>
        </p:nvSpPr>
        <p:spPr>
          <a:xfrm>
            <a:off x="685800" y="1600200"/>
            <a:ext cx="7772400" cy="4383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1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Char char="▶"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Comfort-oriented feedback – telling students that their inability to succeed at math is OK…</a:t>
            </a:r>
            <a:endParaRPr/>
          </a:p>
          <a:p>
            <a:pPr indent="-274319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Char char="▶"/>
            </a:pPr>
            <a:r>
              <a:rPr b="0" i="0" lang="en-US" sz="3600" u="none" cap="none" strike="noStrike">
                <a:solidFill>
                  <a:srgbClr val="C1F944"/>
                </a:solidFill>
                <a:latin typeface="Cabin"/>
                <a:ea typeface="Cabin"/>
                <a:cs typeface="Cabin"/>
                <a:sym typeface="Cabin"/>
              </a:rPr>
              <a:t>***Linked to lower motivation in students and lower expectations for their own performance.</a:t>
            </a:r>
            <a:endParaRPr b="0" i="0" sz="3600" u="none" cap="none" strike="noStrike">
              <a:solidFill>
                <a:srgbClr val="C1F944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663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abin"/>
              <a:buNone/>
            </a:pPr>
            <a:r>
              <a:rPr b="0" i="0" lang="en-US" sz="324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SO WHAT CAN YOU (THE TEACHER) DO??</a:t>
            </a:r>
            <a:endParaRPr b="0" i="0" sz="324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5" name="Google Shape;305;p37"/>
          <p:cNvSpPr txBox="1"/>
          <p:nvPr>
            <p:ph idx="1" type="body"/>
          </p:nvPr>
        </p:nvSpPr>
        <p:spPr>
          <a:xfrm>
            <a:off x="685800" y="1417638"/>
            <a:ext cx="8151195" cy="4362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40"/>
              <a:buFont typeface="Noto Sans Symbols"/>
              <a:buChar char="▶"/>
            </a:pPr>
            <a:r>
              <a:rPr b="1" i="0" lang="en-US" sz="4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Establish high expectations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Char char="▶"/>
            </a:pPr>
            <a:r>
              <a:rPr b="0" i="0" lang="en-US" sz="4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“This will be a challenging concept to learn, but all of us can reach the goal.  I want you to stretch”.</a:t>
            </a:r>
            <a:endParaRPr/>
          </a:p>
          <a:p>
            <a:pPr indent="-584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8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SO WHAT CAN YOU DO??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12" name="Google Shape;312;p38"/>
          <p:cNvSpPr txBox="1"/>
          <p:nvPr>
            <p:ph idx="1" type="body"/>
          </p:nvPr>
        </p:nvSpPr>
        <p:spPr>
          <a:xfrm>
            <a:off x="685800" y="1417638"/>
            <a:ext cx="8151195" cy="4362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40"/>
              <a:buFont typeface="Noto Sans Symbols"/>
              <a:buChar char="▶"/>
            </a:pPr>
            <a:r>
              <a:rPr b="1" i="0" lang="en-US" sz="4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Create a risk-tolerant learning zone.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Char char="▶"/>
            </a:pPr>
            <a:r>
              <a:rPr b="0" i="0" lang="en-US" sz="4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Ask students to share their “best” mistake of the day/week, and what he/she learned from it</a:t>
            </a:r>
            <a:endParaRPr b="0" i="0" sz="4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9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SO WHAT CAN YOU DO??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18" name="Google Shape;318;p39"/>
          <p:cNvSpPr txBox="1"/>
          <p:nvPr>
            <p:ph idx="1" type="body"/>
          </p:nvPr>
        </p:nvSpPr>
        <p:spPr>
          <a:xfrm>
            <a:off x="685800" y="1265250"/>
            <a:ext cx="8458200" cy="43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40"/>
              <a:buFont typeface="Noto Sans Symbols"/>
              <a:buChar char="▶"/>
            </a:pPr>
            <a:r>
              <a:rPr b="1" i="0" lang="en-US" sz="4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Give feedback that focuses on process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Char char="▶"/>
            </a:pPr>
            <a:r>
              <a:rPr b="0" i="0" lang="en-US" sz="4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Praise things like effort, challenge seeking, persistence, good strategies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Char char="▶"/>
            </a:pPr>
            <a:r>
              <a:rPr b="0" i="0" lang="en-US" sz="4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Don’t praise personal traits or abilities (“smartness”).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Screen Shot 2016-08-16 at 9.02.39 PM.png" id="325" name="Google Shape;325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2484" l="0" r="0" t="12484"/>
          <a:stretch/>
        </p:blipFill>
        <p:spPr>
          <a:xfrm>
            <a:off x="307846" y="274638"/>
            <a:ext cx="8372220" cy="402194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0"/>
          <p:cNvSpPr txBox="1"/>
          <p:nvPr/>
        </p:nvSpPr>
        <p:spPr>
          <a:xfrm>
            <a:off x="1159425" y="4389848"/>
            <a:ext cx="7984500" cy="16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19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35"/>
              <a:buFont typeface="Noto Sans Symbols"/>
              <a:buChar char="▶"/>
            </a:pPr>
            <a:r>
              <a:rPr lang="en-US" sz="31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Read through these ideas and pick one you might use very soon – DISCUSS with </a:t>
            </a:r>
            <a:r>
              <a:rPr lang="en-US" sz="31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someone.</a:t>
            </a:r>
            <a:endParaRPr sz="31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08-16 at 7.53.53 PM.png" id="332" name="Google Shape;33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7251" cy="6507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res.jpg" id="337" name="Google Shape;33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87" y="1137776"/>
            <a:ext cx="9105485" cy="4221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3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43" name="Google Shape;343;p43"/>
          <p:cNvSpPr txBox="1"/>
          <p:nvPr>
            <p:ph idx="1" type="body"/>
          </p:nvPr>
        </p:nvSpPr>
        <p:spPr>
          <a:xfrm>
            <a:off x="685800" y="1600201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6637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imgres.png" id="344" name="Google Shape;34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52" y="59398"/>
            <a:ext cx="9062064" cy="572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GROWTH MINDSET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51" name="Google Shape;351;p44"/>
          <p:cNvSpPr txBox="1"/>
          <p:nvPr>
            <p:ph idx="1" type="body"/>
          </p:nvPr>
        </p:nvSpPr>
        <p:spPr>
          <a:xfrm>
            <a:off x="535104" y="1772393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0"/>
              <a:buFont typeface="Noto Sans Symbols"/>
              <a:buChar char="▶"/>
            </a:pPr>
            <a:r>
              <a:rPr b="0" i="0" lang="en-US" sz="407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Pros?  Cons?</a:t>
            </a:r>
            <a:endParaRPr/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460"/>
              <a:buFont typeface="Noto Sans Symbols"/>
              <a:buChar char="▶"/>
            </a:pPr>
            <a:r>
              <a:rPr b="0" i="0" lang="en-US" sz="407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Can you see a use for this in your classroom?  How?  How not?</a:t>
            </a:r>
            <a:endParaRPr/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460"/>
              <a:buFont typeface="Noto Sans Symbols"/>
              <a:buChar char="▶"/>
            </a:pPr>
            <a:r>
              <a:rPr b="0" i="0" lang="en-US" sz="407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Will this help achieve our goal?  How?  Why?  Not?</a:t>
            </a:r>
            <a:endParaRPr b="0" i="0" sz="407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74466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573"/>
              <a:buFont typeface="Noto Sans Symbols"/>
              <a:buNone/>
            </a:pPr>
            <a:r>
              <a:t/>
            </a:r>
            <a:endParaRPr b="0" i="0" sz="185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Screen Shot 2016-08-16 at 8.21.44 PM.png" id="352" name="Google Shape;352;p44"/>
          <p:cNvPicPr preferRelativeResize="0"/>
          <p:nvPr/>
        </p:nvPicPr>
        <p:blipFill rotWithShape="1">
          <a:blip r:embed="rId3">
            <a:alphaModFix/>
          </a:blip>
          <a:srcRect b="0" l="-29819" r="-29819" t="0"/>
          <a:stretch/>
        </p:blipFill>
        <p:spPr>
          <a:xfrm>
            <a:off x="5924792" y="0"/>
            <a:ext cx="3963100" cy="2496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>
            <p:ph type="title"/>
          </p:nvPr>
        </p:nvSpPr>
        <p:spPr>
          <a:xfrm>
            <a:off x="329325" y="-16296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WHO ARE YOU?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0" name="Google Shape;170;p18"/>
          <p:cNvSpPr txBox="1"/>
          <p:nvPr>
            <p:ph idx="1" type="body"/>
          </p:nvPr>
        </p:nvSpPr>
        <p:spPr>
          <a:xfrm>
            <a:off x="257400" y="745350"/>
            <a:ext cx="8629200" cy="58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19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▶"/>
            </a:pPr>
            <a:r>
              <a:rPr lang="en-US" sz="2400"/>
              <a:t>Teachers</a:t>
            </a:r>
            <a:endParaRPr/>
          </a:p>
          <a:p>
            <a:pPr indent="-274320" lvl="1" marL="74295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▶"/>
            </a:pPr>
            <a:r>
              <a:rPr lang="en-US" sz="1800"/>
              <a:t>Middle School?</a:t>
            </a:r>
            <a:endParaRPr/>
          </a:p>
          <a:p>
            <a:pPr indent="-274320" lvl="1" marL="74295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▶"/>
            </a:pPr>
            <a:r>
              <a:rPr lang="en-US" sz="1800"/>
              <a:t>High School?</a:t>
            </a:r>
            <a:endParaRPr/>
          </a:p>
          <a:p>
            <a:pPr indent="-274320" lvl="1" marL="74295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▶"/>
            </a:pPr>
            <a:r>
              <a:rPr lang="en-US" sz="1800"/>
              <a:t>Post-secondary?  Community College?</a:t>
            </a:r>
            <a:endParaRPr/>
          </a:p>
          <a:p>
            <a:pPr indent="-274320" lvl="1" marL="74295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▶"/>
            </a:pPr>
            <a:r>
              <a:rPr lang="en-US" sz="1800"/>
              <a:t>You teach general education classes, and have 1 or more deaf/hh students included in your class?</a:t>
            </a:r>
            <a:endParaRPr/>
          </a:p>
          <a:p>
            <a:pPr indent="-274320" lvl="1" marL="74295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▶"/>
            </a:pPr>
            <a:r>
              <a:rPr lang="en-US" sz="1800"/>
              <a:t>Your students are deaf/hh and use sign language? (ASL??  SEE??  Other??)</a:t>
            </a:r>
            <a:endParaRPr/>
          </a:p>
          <a:p>
            <a:pPr indent="-274320" lvl="1" marL="74295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▶"/>
            </a:pPr>
            <a:r>
              <a:rPr lang="en-US" sz="1800"/>
              <a:t>Your students are deaf/hh and do not use sign language?</a:t>
            </a:r>
            <a:endParaRPr/>
          </a:p>
          <a:p>
            <a:pPr indent="-274319" lvl="0" marL="34290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▶"/>
            </a:pPr>
            <a:r>
              <a:rPr lang="en-US" sz="2400"/>
              <a:t>Admin?</a:t>
            </a:r>
            <a:endParaRPr/>
          </a:p>
          <a:p>
            <a:pPr indent="-274319" lvl="0" marL="34290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▶"/>
            </a:pPr>
            <a:r>
              <a:rPr lang="en-US" sz="2400"/>
              <a:t>Parent of a deaf/hh student</a:t>
            </a:r>
            <a:endParaRPr/>
          </a:p>
          <a:p>
            <a:pPr indent="-274319" lvl="0" marL="34290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▶"/>
            </a:pPr>
            <a:r>
              <a:rPr lang="en-US" sz="2400"/>
              <a:t>Other?</a:t>
            </a:r>
            <a:endParaRPr sz="2400"/>
          </a:p>
          <a:p>
            <a:pPr indent="-297180" lvl="0" marL="34290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lang="en-US" sz="2400"/>
              <a:t>Have you attended other DeafTEC workshops?  Project Access?</a:t>
            </a:r>
            <a:endParaRPr sz="2400"/>
          </a:p>
          <a:p>
            <a:pPr indent="-29718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t/>
            </a:r>
            <a:endParaRPr sz="2400"/>
          </a:p>
          <a:p>
            <a:pPr indent="0" lvl="0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71" name="Google Shape;171;p18"/>
          <p:cNvSpPr txBox="1"/>
          <p:nvPr/>
        </p:nvSpPr>
        <p:spPr>
          <a:xfrm>
            <a:off x="3100026" y="8824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imgres.jpg" id="172" name="Google Shape;17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1575" y="39200"/>
            <a:ext cx="3329375" cy="23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1525" y="-105800"/>
            <a:ext cx="9581825" cy="53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200" y="4878475"/>
            <a:ext cx="9816878" cy="213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7150" y="4404425"/>
            <a:ext cx="3086850" cy="67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6200" y="4791300"/>
            <a:ext cx="3086850" cy="67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43925" cy="498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84475"/>
            <a:ext cx="9144000" cy="19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99750" y="4580250"/>
            <a:ext cx="2065875" cy="44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975" y="0"/>
            <a:ext cx="73320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000" y="0"/>
            <a:ext cx="178904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96250" y="-533925"/>
            <a:ext cx="1935300" cy="74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8"/>
          <p:cNvSpPr txBox="1"/>
          <p:nvPr>
            <p:ph type="title"/>
          </p:nvPr>
        </p:nvSpPr>
        <p:spPr>
          <a:xfrm>
            <a:off x="685800" y="-5849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lang="en-US"/>
              <a:t>NUMBER TALKS - Let’s do it!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82" name="Google Shape;382;p48"/>
          <p:cNvSpPr txBox="1"/>
          <p:nvPr>
            <p:ph idx="1" type="body"/>
          </p:nvPr>
        </p:nvSpPr>
        <p:spPr>
          <a:xfrm>
            <a:off x="409025" y="1084500"/>
            <a:ext cx="8489400" cy="4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Char char="-"/>
            </a:pPr>
            <a:r>
              <a:rPr lang="en-US" sz="3600"/>
              <a:t>No paper, pencil, calculators, etc.</a:t>
            </a:r>
            <a:endParaRPr sz="3600"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Fist on chest</a:t>
            </a:r>
            <a:endParaRPr sz="3600"/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Thumb up when you have a solution</a:t>
            </a:r>
            <a:endParaRPr sz="3600"/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Fingers 2, 3, etc. if you have more than one solution.</a:t>
            </a:r>
            <a:endParaRPr sz="3600"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Respect all talk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80009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80009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663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9"/>
          <p:cNvSpPr txBox="1"/>
          <p:nvPr>
            <p:ph type="title"/>
          </p:nvPr>
        </p:nvSpPr>
        <p:spPr>
          <a:xfrm>
            <a:off x="0" y="-58500"/>
            <a:ext cx="9144000" cy="12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lang="en-US"/>
              <a:t>Without counting, how many dots are there?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88" name="Google Shape;38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29253"/>
            <a:ext cx="9143999" cy="332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2938" y="1284125"/>
            <a:ext cx="5338125" cy="494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29253"/>
            <a:ext cx="9143999" cy="332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693125" y="1448775"/>
            <a:ext cx="12530250" cy="939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608025" y="4192675"/>
            <a:ext cx="12530251" cy="58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5175" y="3621175"/>
            <a:ext cx="13906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693125" y="1448775"/>
            <a:ext cx="224790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29253"/>
            <a:ext cx="9143999" cy="332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"/>
            <a:ext cx="9144000" cy="6857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2"/>
          <p:cNvSpPr txBox="1"/>
          <p:nvPr>
            <p:ph type="title"/>
          </p:nvPr>
        </p:nvSpPr>
        <p:spPr>
          <a:xfrm>
            <a:off x="685800" y="-5849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lang="en-US"/>
              <a:t>NUMBER TALKS - What did we do?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0" name="Google Shape;410;p52"/>
          <p:cNvSpPr txBox="1"/>
          <p:nvPr>
            <p:ph idx="1" type="body"/>
          </p:nvPr>
        </p:nvSpPr>
        <p:spPr>
          <a:xfrm>
            <a:off x="409025" y="1084500"/>
            <a:ext cx="8489400" cy="4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80009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80009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663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3"/>
          <p:cNvSpPr txBox="1"/>
          <p:nvPr>
            <p:ph type="title"/>
          </p:nvPr>
        </p:nvSpPr>
        <p:spPr>
          <a:xfrm>
            <a:off x="381000" y="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lang="en-US"/>
              <a:t>NUMBER TALKS - Why would we do them?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6" name="Google Shape;416;p53"/>
          <p:cNvSpPr txBox="1"/>
          <p:nvPr>
            <p:ph idx="1" type="body"/>
          </p:nvPr>
        </p:nvSpPr>
        <p:spPr>
          <a:xfrm>
            <a:off x="409025" y="1084500"/>
            <a:ext cx="8489400" cy="4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Increases student knowledge of number sense and operations.</a:t>
            </a:r>
            <a:endParaRPr sz="3600"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Encourages language uses at higher levels.</a:t>
            </a:r>
            <a:endParaRPr sz="3600"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Shows students they can learn from each other and not always just from the teacher.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80009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80009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663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4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lang="en-US"/>
              <a:t>NUMBER TALKS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23" name="Google Shape;423;p54"/>
          <p:cNvSpPr txBox="1"/>
          <p:nvPr>
            <p:ph idx="1" type="body"/>
          </p:nvPr>
        </p:nvSpPr>
        <p:spPr>
          <a:xfrm>
            <a:off x="535104" y="2077193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0"/>
              <a:buFont typeface="Noto Sans Symbols"/>
              <a:buChar char="▶"/>
            </a:pPr>
            <a:r>
              <a:rPr b="0" i="0" lang="en-US" sz="407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Pros?  Cons?</a:t>
            </a:r>
            <a:endParaRPr/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460"/>
              <a:buFont typeface="Noto Sans Symbols"/>
              <a:buChar char="▶"/>
            </a:pPr>
            <a:r>
              <a:rPr b="0" i="0" lang="en-US" sz="407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Can you see a use for this in your classroom?  How?  How not?</a:t>
            </a:r>
            <a:endParaRPr/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460"/>
              <a:buFont typeface="Noto Sans Symbols"/>
              <a:buChar char="▶"/>
            </a:pPr>
            <a:r>
              <a:rPr b="0" i="0" lang="en-US" sz="407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Will this help achieve our goal?  How?  Why?  Not?</a:t>
            </a:r>
            <a:endParaRPr b="0" i="0" sz="407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74466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573"/>
              <a:buFont typeface="Noto Sans Symbols"/>
              <a:buNone/>
            </a:pPr>
            <a:r>
              <a:t/>
            </a:r>
            <a:endParaRPr b="0" i="0" sz="185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24" name="Google Shape;42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7125" y="-142575"/>
            <a:ext cx="3256875" cy="30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WHAT RESOURCES D</a:t>
            </a:r>
            <a:r>
              <a:rPr lang="en-US"/>
              <a:t>O YOU USE?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8" name="Google Shape;178;p19"/>
          <p:cNvSpPr txBox="1"/>
          <p:nvPr>
            <p:ph idx="1" type="body"/>
          </p:nvPr>
        </p:nvSpPr>
        <p:spPr>
          <a:xfrm>
            <a:off x="685800" y="1646128"/>
            <a:ext cx="7772400" cy="4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Textbooks?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Other print materials?</a:t>
            </a:r>
            <a:endParaRPr/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Technology?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Calculators?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Other </a:t>
            </a:r>
            <a:r>
              <a:rPr lang="en-US" sz="3200"/>
              <a:t>d</a:t>
            </a: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evices?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Apps?</a:t>
            </a:r>
            <a:endParaRPr/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Other?</a:t>
            </a:r>
            <a:endParaRPr b="0" i="0" sz="32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4477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2318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4478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3100026" y="8824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5"/>
          <p:cNvSpPr txBox="1"/>
          <p:nvPr>
            <p:ph type="title"/>
          </p:nvPr>
        </p:nvSpPr>
        <p:spPr>
          <a:xfrm>
            <a:off x="685800" y="-5849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RESOURCES for</a:t>
            </a:r>
            <a:r>
              <a:rPr lang="en-US"/>
              <a:t> Number Talks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30" name="Google Shape;430;p55"/>
          <p:cNvSpPr txBox="1"/>
          <p:nvPr>
            <p:ph idx="1" type="body"/>
          </p:nvPr>
        </p:nvSpPr>
        <p:spPr>
          <a:xfrm>
            <a:off x="409025" y="899300"/>
            <a:ext cx="4433400" cy="48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8000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663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31" name="Google Shape;43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131750"/>
            <a:ext cx="3665124" cy="459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55"/>
          <p:cNvSpPr txBox="1"/>
          <p:nvPr>
            <p:ph idx="1" type="body"/>
          </p:nvPr>
        </p:nvSpPr>
        <p:spPr>
          <a:xfrm>
            <a:off x="561425" y="1051700"/>
            <a:ext cx="4433400" cy="48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8000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663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33" name="Google Shape;433;p55"/>
          <p:cNvSpPr txBox="1"/>
          <p:nvPr>
            <p:ph idx="1" type="body"/>
          </p:nvPr>
        </p:nvSpPr>
        <p:spPr>
          <a:xfrm>
            <a:off x="4842425" y="1612275"/>
            <a:ext cx="4433400" cy="42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8000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None/>
            </a:pPr>
            <a:r>
              <a:rPr lang="en-US" sz="3600"/>
              <a:t>Jo Boaler - youcubed.org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663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10-07 at 8.11.41 AM.png" id="439" name="Google Shape;43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99895" cy="5190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9-27 at 7.51.00 PM.png" id="440" name="Google Shape;440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9614" y="5190049"/>
            <a:ext cx="2864386" cy="1718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2-09 at 3.14.52 PM.png" id="441" name="Google Shape;441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00617" y="5168525"/>
            <a:ext cx="4133101" cy="1869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2-09 at 3.14.52 PM.png" id="442" name="Google Shape;44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4425" y="5168525"/>
            <a:ext cx="4133101" cy="1869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2-09 at 3.14.52 PM.png" id="443" name="Google Shape;443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168525"/>
            <a:ext cx="4133101" cy="1869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56650"/>
            <a:ext cx="9143999" cy="499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4725" y="5048300"/>
            <a:ext cx="9188726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3-06-13 at 10.37.40 AM.png" id="455" name="Google Shape;455;p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40427" r="-40427" t="0"/>
          <a:stretch/>
        </p:blipFill>
        <p:spPr>
          <a:xfrm>
            <a:off x="2137207" y="0"/>
            <a:ext cx="902454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58"/>
          <p:cNvSpPr txBox="1"/>
          <p:nvPr>
            <p:ph type="title"/>
          </p:nvPr>
        </p:nvSpPr>
        <p:spPr>
          <a:xfrm>
            <a:off x="221219" y="236130"/>
            <a:ext cx="4876800" cy="129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WORD PROBLEM ANALYSIS FORM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57" name="Google Shape;457;p58"/>
          <p:cNvSpPr/>
          <p:nvPr/>
        </p:nvSpPr>
        <p:spPr>
          <a:xfrm rot="1241437">
            <a:off x="3127990" y="2855211"/>
            <a:ext cx="715028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515151"/>
                </a:solidFill>
                <a:latin typeface="Cabin"/>
                <a:ea typeface="Cabin"/>
                <a:cs typeface="Cabin"/>
                <a:sym typeface="Cabin"/>
              </a:rPr>
              <a:t>“The Form”</a:t>
            </a:r>
            <a:endParaRPr b="1" sz="6000">
              <a:solidFill>
                <a:srgbClr val="51515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3-11-01 at 8.35.41 PM.png" id="462" name="Google Shape;462;p5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3780" r="-13779" t="0"/>
          <a:stretch/>
        </p:blipFill>
        <p:spPr>
          <a:xfrm>
            <a:off x="-89581" y="89560"/>
            <a:ext cx="8471581" cy="676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4850" y="4798350"/>
            <a:ext cx="1719150" cy="20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9575" y="4798350"/>
            <a:ext cx="1047175" cy="2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-376150"/>
            <a:ext cx="5096075" cy="723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8675" y="0"/>
            <a:ext cx="22953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1050"/>
            <a:ext cx="1752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9275" y="-159925"/>
            <a:ext cx="5408100" cy="714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9092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7375" y="0"/>
            <a:ext cx="1828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2"/>
          <p:cNvSpPr txBox="1"/>
          <p:nvPr>
            <p:ph type="title"/>
          </p:nvPr>
        </p:nvSpPr>
        <p:spPr>
          <a:xfrm>
            <a:off x="685800" y="-17909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“THE FORM” – YOUR TURN!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85" name="Google Shape;485;p62"/>
          <p:cNvSpPr txBox="1"/>
          <p:nvPr>
            <p:ph idx="1" type="body"/>
          </p:nvPr>
        </p:nvSpPr>
        <p:spPr>
          <a:xfrm>
            <a:off x="349550" y="771375"/>
            <a:ext cx="8951100" cy="57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34524" lvl="0" marL="3429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202"/>
              <a:buFont typeface="Noto Sans Symbols"/>
              <a:buNone/>
            </a:pPr>
            <a:r>
              <a:rPr lang="en-US" sz="4200"/>
              <a:t> Paula completely covered a square wall using 87.5</a:t>
            </a:r>
            <a:r>
              <a:rPr lang="en-US" sz="4200">
                <a:solidFill>
                  <a:srgbClr val="FFFFFF"/>
                </a:solidFill>
              </a:rPr>
              <a:t> </a:t>
            </a:r>
            <a:r>
              <a:rPr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ft</a:t>
            </a:r>
            <a:r>
              <a:rPr baseline="30000"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  </a:t>
            </a:r>
            <a:r>
              <a:rPr lang="en-US" sz="4200"/>
              <a:t>of wallpaper without any overlap.  Which measurement is closest to the side length of this wall in feet?</a:t>
            </a:r>
            <a:endParaRPr sz="4200"/>
          </a:p>
          <a:p>
            <a:pPr indent="-134524" lvl="0" marL="12573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202"/>
              <a:buFont typeface="Noto Sans Symbols"/>
              <a:buNone/>
            </a:pPr>
            <a:r>
              <a:rPr lang="en-US" sz="4200"/>
              <a:t>A.   22 ft          </a:t>
            </a:r>
            <a:r>
              <a:rPr lang="en-US" sz="4200"/>
              <a:t>C.    9 ft</a:t>
            </a:r>
            <a:endParaRPr sz="4200"/>
          </a:p>
          <a:p>
            <a:pPr indent="-134524" lvl="0" marL="12573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202"/>
              <a:buFont typeface="Noto Sans Symbols"/>
              <a:buNone/>
            </a:pPr>
            <a:r>
              <a:rPr lang="en-US" sz="4200"/>
              <a:t>B.   44 ft          </a:t>
            </a:r>
            <a:r>
              <a:rPr lang="en-US" sz="4200"/>
              <a:t>D.   7 ft</a:t>
            </a:r>
            <a:endParaRPr sz="4200"/>
          </a:p>
          <a:p>
            <a:pPr indent="0" lvl="0" marL="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68433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573"/>
              <a:buFont typeface="Noto Sans Symbols"/>
              <a:buNone/>
            </a:pPr>
            <a:r>
              <a:t/>
            </a:r>
            <a:endParaRPr b="0" i="0" sz="185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3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WORD PROBLEM ANALYSIS FORM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2" name="Google Shape;492;p63"/>
          <p:cNvSpPr txBox="1"/>
          <p:nvPr>
            <p:ph idx="1" type="body"/>
          </p:nvPr>
        </p:nvSpPr>
        <p:spPr>
          <a:xfrm>
            <a:off x="685800" y="1600201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0"/>
              <a:buFont typeface="Noto Sans Symbols"/>
              <a:buChar char="▶"/>
            </a:pPr>
            <a:r>
              <a:rPr b="0" i="0" lang="en-US" sz="407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Pros?  Cons?</a:t>
            </a:r>
            <a:endParaRPr/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460"/>
              <a:buFont typeface="Noto Sans Symbols"/>
              <a:buChar char="▶"/>
            </a:pPr>
            <a:r>
              <a:rPr b="0" i="0" lang="en-US" sz="407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Can you see a use for this in your classroom?  How?  How not?</a:t>
            </a:r>
            <a:endParaRPr/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460"/>
              <a:buFont typeface="Noto Sans Symbols"/>
              <a:buChar char="▶"/>
            </a:pPr>
            <a:r>
              <a:rPr b="0" i="0" lang="en-US" sz="407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Will this help achieve our goal?  How?  Why?  Not?</a:t>
            </a:r>
            <a:endParaRPr b="0" i="0" sz="407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74466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573"/>
              <a:buFont typeface="Noto Sans Symbols"/>
              <a:buNone/>
            </a:pPr>
            <a:r>
              <a:t/>
            </a:r>
            <a:endParaRPr b="0" i="0" sz="185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4"/>
          <p:cNvSpPr txBox="1"/>
          <p:nvPr>
            <p:ph type="title"/>
          </p:nvPr>
        </p:nvSpPr>
        <p:spPr>
          <a:xfrm>
            <a:off x="4114800" y="-72736"/>
            <a:ext cx="4876800" cy="12041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PROCESS MOVIES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9" name="Google Shape;499;p64"/>
          <p:cNvSpPr txBox="1"/>
          <p:nvPr>
            <p:ph idx="1" type="body"/>
          </p:nvPr>
        </p:nvSpPr>
        <p:spPr>
          <a:xfrm>
            <a:off x="546720" y="874398"/>
            <a:ext cx="7620000" cy="5445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18"/>
              <a:buFont typeface="Noto Sans Symbols"/>
              <a:buChar char="▶"/>
            </a:pPr>
            <a:r>
              <a:rPr b="0" i="1" lang="en-US" sz="3315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Process Movie </a:t>
            </a:r>
            <a:r>
              <a:rPr b="0" i="0" lang="en-US" sz="3315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– a movie in which students explain a mathematical process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315"/>
          </a:p>
          <a:p>
            <a:pPr indent="-274320" lvl="1" marL="3429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315"/>
              <a:buFont typeface="Noto Sans Symbols"/>
              <a:buChar char="▶"/>
            </a:pPr>
            <a:r>
              <a:rPr lang="en-US" sz="3315" u="sng">
                <a:solidFill>
                  <a:schemeClr val="hlink"/>
                </a:solidFill>
                <a:hlinkClick r:id="rId3"/>
              </a:rPr>
              <a:t>FlipGrid</a:t>
            </a:r>
            <a:r>
              <a:rPr b="0" i="0" lang="en-US" sz="3315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– my new favorite app!</a:t>
            </a:r>
            <a:endParaRPr b="0" i="0" sz="3315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315"/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315"/>
              <a:t>Other ideas - “Explain Everything” App, iMovie, etc.</a:t>
            </a:r>
            <a:endParaRPr sz="3315"/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95392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818"/>
              <a:buFont typeface="Noto Sans Symbols"/>
              <a:buNone/>
            </a:pPr>
            <a:r>
              <a:t/>
            </a:r>
            <a:endParaRPr b="0" i="0" sz="3315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82562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445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WHAT ARE WE DOING HERE?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5" name="Google Shape;185;p20"/>
          <p:cNvSpPr txBox="1"/>
          <p:nvPr>
            <p:ph idx="1" type="body"/>
          </p:nvPr>
        </p:nvSpPr>
        <p:spPr>
          <a:xfrm>
            <a:off x="685800" y="1600201"/>
            <a:ext cx="7772400" cy="4663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Your expectations:</a:t>
            </a:r>
            <a:endParaRPr/>
          </a:p>
          <a:p>
            <a:pPr indent="-30098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▶"/>
            </a:pPr>
            <a:r>
              <a:t/>
            </a:r>
            <a:endParaRPr sz="2800"/>
          </a:p>
          <a:p>
            <a:pPr indent="0" lvl="0" marL="685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5"/>
          <p:cNvSpPr txBox="1"/>
          <p:nvPr>
            <p:ph type="title"/>
          </p:nvPr>
        </p:nvSpPr>
        <p:spPr>
          <a:xfrm>
            <a:off x="4572000" y="77600"/>
            <a:ext cx="4419600" cy="13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PROCESS MOVIES	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6" name="Google Shape;506;p65"/>
          <p:cNvSpPr txBox="1"/>
          <p:nvPr>
            <p:ph idx="1" type="body"/>
          </p:nvPr>
        </p:nvSpPr>
        <p:spPr>
          <a:xfrm>
            <a:off x="302670" y="1643679"/>
            <a:ext cx="7858251" cy="4582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Char char="▶"/>
            </a:pPr>
            <a:r>
              <a:rPr b="0" i="0" lang="en-US" sz="4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Pros?  Cons?</a:t>
            </a:r>
            <a:endParaRPr/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Char char="▶"/>
            </a:pPr>
            <a:r>
              <a:rPr b="0" i="0" lang="en-US" sz="4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Can you see a use for this in your classroom?  How?  How not?</a:t>
            </a:r>
            <a:endParaRPr/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Char char="▶"/>
            </a:pPr>
            <a:r>
              <a:rPr b="0" i="0" lang="en-US" sz="4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Will this help achieve our goal?  How?  Why?  Not?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6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FOLDABLES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13" name="Google Shape;513;p66"/>
          <p:cNvSpPr txBox="1"/>
          <p:nvPr>
            <p:ph idx="1" type="body"/>
          </p:nvPr>
        </p:nvSpPr>
        <p:spPr>
          <a:xfrm>
            <a:off x="685800" y="1600201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Bare bones – not really the right wording,…..</a:t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img_2839.jpg" id="514" name="Google Shape;514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212014"/>
            <a:ext cx="7384089" cy="5538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7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FOLDABLES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l_7f13cff0-e47f-11e1-8863-9be80bd00006.jpg" id="521" name="Google Shape;521;p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7974" l="0" r="0" t="17974"/>
          <a:stretch/>
        </p:blipFill>
        <p:spPr>
          <a:xfrm>
            <a:off x="685800" y="1600201"/>
            <a:ext cx="77724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8"/>
          <p:cNvSpPr txBox="1"/>
          <p:nvPr>
            <p:ph type="title"/>
          </p:nvPr>
        </p:nvSpPr>
        <p:spPr>
          <a:xfrm>
            <a:off x="381000" y="-10636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RESOURCES &amp; WR</a:t>
            </a:r>
            <a:r>
              <a:rPr lang="en-US"/>
              <a:t>AP UP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28" name="Google Shape;528;p68"/>
          <p:cNvSpPr txBox="1"/>
          <p:nvPr>
            <p:ph idx="1" type="body"/>
          </p:nvPr>
        </p:nvSpPr>
        <p:spPr>
          <a:xfrm>
            <a:off x="220675" y="884250"/>
            <a:ext cx="8689200" cy="23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19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35"/>
              <a:buFont typeface="Noto Sans Symbols"/>
              <a:buChar char="▶"/>
            </a:pPr>
            <a:r>
              <a:rPr b="0" i="0" lang="en-US" sz="31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DeafTEC web site:  </a:t>
            </a:r>
            <a:r>
              <a:rPr b="0" i="0" lang="en-US" sz="3100" u="sng" cap="none" strike="noStrike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3"/>
              </a:rPr>
              <a:t>deaftec.org</a:t>
            </a:r>
            <a:endParaRPr b="0" i="0" sz="31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1143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635"/>
              <a:buFont typeface="Noto Sans Symbols"/>
              <a:buNone/>
            </a:pPr>
            <a:r>
              <a:t/>
            </a:r>
            <a:endParaRPr b="0" i="0" sz="31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4319" lvl="0" marL="3429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635"/>
              <a:buFont typeface="Noto Sans Symbols"/>
              <a:buChar char="▶"/>
            </a:pPr>
            <a:r>
              <a:rPr b="0" i="0" lang="en-US" sz="31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FaceBook page	</a:t>
            </a:r>
            <a:r>
              <a:rPr b="0" i="0" lang="en-US" sz="3100" u="sng" cap="none" strike="noStrike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4"/>
              </a:rPr>
              <a:t>“Access Math for Teachers of D/HH Students and Others ”</a:t>
            </a:r>
            <a:endParaRPr b="0" i="0" sz="31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06997" lvl="0" marL="3429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635"/>
              <a:buFont typeface="Noto Sans Symbols"/>
              <a:buNone/>
            </a:pPr>
            <a:r>
              <a:t/>
            </a:r>
            <a:endParaRPr b="0" i="0" sz="31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29" name="Google Shape;529;p68"/>
          <p:cNvSpPr/>
          <p:nvPr/>
        </p:nvSpPr>
        <p:spPr>
          <a:xfrm>
            <a:off x="457200" y="3606500"/>
            <a:ext cx="7620000" cy="1941000"/>
          </a:xfrm>
          <a:prstGeom prst="rect">
            <a:avLst/>
          </a:prstGeom>
          <a:solidFill>
            <a:schemeClr val="accent5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ECE9BB"/>
                </a:solidFill>
                <a:latin typeface="Cabin"/>
                <a:ea typeface="Cabin"/>
                <a:cs typeface="Cabin"/>
                <a:sym typeface="Cabin"/>
              </a:rPr>
              <a:t>Questions?  Ideas?	</a:t>
            </a:r>
            <a:endParaRPr b="1" sz="5400">
              <a:solidFill>
                <a:srgbClr val="ECE9B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ECE9BB"/>
                </a:solidFill>
                <a:latin typeface="Cabin"/>
                <a:ea typeface="Cabin"/>
                <a:cs typeface="Cabin"/>
                <a:sym typeface="Cabin"/>
              </a:rPr>
              <a:t>Thank you!</a:t>
            </a:r>
            <a:endParaRPr b="1" sz="5400">
              <a:solidFill>
                <a:srgbClr val="ECE9B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30" name="Google Shape;530;p68"/>
          <p:cNvSpPr txBox="1"/>
          <p:nvPr/>
        </p:nvSpPr>
        <p:spPr>
          <a:xfrm>
            <a:off x="1705215" y="6142428"/>
            <a:ext cx="5673467" cy="64633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dawn.kidd@tsd.state.tx.us</a:t>
            </a:r>
            <a:endParaRPr sz="36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9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EXTRA information if time……..</a:t>
            </a:r>
            <a:endParaRPr/>
          </a:p>
        </p:txBody>
      </p:sp>
      <p:sp>
        <p:nvSpPr>
          <p:cNvPr id="537" name="Google Shape;537;p69"/>
          <p:cNvSpPr txBox="1"/>
          <p:nvPr>
            <p:ph idx="1" type="body"/>
          </p:nvPr>
        </p:nvSpPr>
        <p:spPr>
          <a:xfrm>
            <a:off x="685800" y="1600201"/>
            <a:ext cx="7772400" cy="37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0"/>
          <p:cNvSpPr txBox="1"/>
          <p:nvPr>
            <p:ph type="title"/>
          </p:nvPr>
        </p:nvSpPr>
        <p:spPr>
          <a:xfrm>
            <a:off x="1184038" y="3091962"/>
            <a:ext cx="7807561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bin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ONLINE TUTORIALS</a:t>
            </a:r>
            <a:endParaRPr b="1" i="0" sz="4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43" name="Google Shape;543;p70"/>
          <p:cNvSpPr txBox="1"/>
          <p:nvPr/>
        </p:nvSpPr>
        <p:spPr>
          <a:xfrm>
            <a:off x="117234" y="4522178"/>
            <a:ext cx="8874366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Gary Blatto-Vallee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National Technical Institute for the Deaf, Science &amp; Math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Rochester Institute of Technology, Rochester, NY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1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ONLINE TUTORING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49" name="Google Shape;549;p71"/>
          <p:cNvSpPr txBox="1"/>
          <p:nvPr>
            <p:ph idx="1" type="body"/>
          </p:nvPr>
        </p:nvSpPr>
        <p:spPr>
          <a:xfrm>
            <a:off x="685800" y="1295400"/>
            <a:ext cx="7772400" cy="45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3528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▶"/>
            </a:pPr>
            <a:r>
              <a:rPr b="0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Many online resources</a:t>
            </a:r>
            <a:endParaRPr sz="3000"/>
          </a:p>
          <a:p>
            <a:pPr indent="-33527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▶"/>
            </a:pPr>
            <a:r>
              <a:rPr b="0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Videos (e.g. Kahn Academy, Video Math Tutor, teacher-made videos, etc.)</a:t>
            </a:r>
            <a:endParaRPr sz="3000"/>
          </a:p>
          <a:p>
            <a:pPr indent="-14477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3528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▶"/>
            </a:pPr>
            <a:r>
              <a:rPr b="0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Benefits </a:t>
            </a:r>
            <a:endParaRPr sz="3000"/>
          </a:p>
          <a:p>
            <a:pPr indent="-33527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▶"/>
            </a:pPr>
            <a:r>
              <a:rPr b="0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Support “flipped” classroom</a:t>
            </a:r>
            <a:endParaRPr sz="3000"/>
          </a:p>
          <a:p>
            <a:pPr indent="-33527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▶"/>
            </a:pPr>
            <a:r>
              <a:rPr b="0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Provide extra help</a:t>
            </a:r>
            <a:endParaRPr sz="3000"/>
          </a:p>
          <a:p>
            <a:pPr indent="-33527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▶"/>
            </a:pPr>
            <a:r>
              <a:rPr b="0" i="0" lang="en-US" sz="3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Students can work at their own pace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2"/>
          <p:cNvSpPr txBox="1"/>
          <p:nvPr>
            <p:ph type="title"/>
          </p:nvPr>
        </p:nvSpPr>
        <p:spPr>
          <a:xfrm>
            <a:off x="4114800" y="46038"/>
            <a:ext cx="4724400" cy="10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ONLINE TUTORING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556" name="Google Shape;55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838200"/>
            <a:ext cx="7924800" cy="4774638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72"/>
          <p:cNvSpPr txBox="1"/>
          <p:nvPr/>
        </p:nvSpPr>
        <p:spPr>
          <a:xfrm>
            <a:off x="6629400" y="6400800"/>
            <a:ext cx="22098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4"/>
              </a:rPr>
              <a:t>Link to Khan Academy</a:t>
            </a:r>
            <a:endParaRPr sz="1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58" name="Google Shape;558;p72"/>
          <p:cNvSpPr/>
          <p:nvPr/>
        </p:nvSpPr>
        <p:spPr>
          <a:xfrm>
            <a:off x="0" y="5785250"/>
            <a:ext cx="838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5"/>
              </a:rPr>
              <a:t>https://www.khanacademy.org/math/algebra/two-var-linear-equations/slope/v/positive-and-negative-slope</a:t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3"/>
          <p:cNvSpPr txBox="1"/>
          <p:nvPr>
            <p:ph type="title"/>
          </p:nvPr>
        </p:nvSpPr>
        <p:spPr>
          <a:xfrm>
            <a:off x="4114800" y="274638"/>
            <a:ext cx="4572000" cy="1020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ISSUES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64" name="Google Shape;564;p73"/>
          <p:cNvSpPr txBox="1"/>
          <p:nvPr>
            <p:ph idx="1" type="body"/>
          </p:nvPr>
        </p:nvSpPr>
        <p:spPr>
          <a:xfrm>
            <a:off x="609600" y="1752600"/>
            <a:ext cx="80772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Issues with Online Resources</a:t>
            </a:r>
            <a:endParaRPr/>
          </a:p>
          <a:p>
            <a:pPr indent="-274319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Char char="▶"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Captioning may or may not be available</a:t>
            </a:r>
            <a:endParaRPr/>
          </a:p>
          <a:p>
            <a:pPr indent="-274319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Char char="▶"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Captioning may not be accurate</a:t>
            </a:r>
            <a:endParaRPr/>
          </a:p>
          <a:p>
            <a:pPr indent="-274319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Char char="▶"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Pace and timing of multiple inputs can make video difficult to follow</a:t>
            </a:r>
            <a:endParaRPr/>
          </a:p>
          <a:p>
            <a:pPr indent="-16637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4"/>
          <p:cNvSpPr txBox="1"/>
          <p:nvPr>
            <p:ph type="title"/>
          </p:nvPr>
        </p:nvSpPr>
        <p:spPr>
          <a:xfrm>
            <a:off x="457200" y="76200"/>
            <a:ext cx="8285100" cy="10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WHY NOT USE</a:t>
            </a:r>
            <a:r>
              <a:rPr lang="en-US"/>
              <a:t> </a:t>
            </a: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GARY’S VIDEOS?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571" name="Google Shape;571;p74"/>
          <p:cNvPicPr preferRelativeResize="0"/>
          <p:nvPr/>
        </p:nvPicPr>
        <p:blipFill rotWithShape="1">
          <a:blip r:embed="rId3">
            <a:alphaModFix/>
          </a:blip>
          <a:srcRect b="8450" l="5176" r="7647" t="11594"/>
          <a:stretch/>
        </p:blipFill>
        <p:spPr>
          <a:xfrm>
            <a:off x="152400" y="1030775"/>
            <a:ext cx="5483376" cy="33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74"/>
          <p:cNvSpPr/>
          <p:nvPr/>
        </p:nvSpPr>
        <p:spPr>
          <a:xfrm>
            <a:off x="6477000" y="6489819"/>
            <a:ext cx="24384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4"/>
              </a:rPr>
              <a:t>Link to Gary’s Videos</a:t>
            </a:r>
            <a:endParaRPr sz="16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73" name="Google Shape;573;p74"/>
          <p:cNvSpPr txBox="1"/>
          <p:nvPr/>
        </p:nvSpPr>
        <p:spPr>
          <a:xfrm>
            <a:off x="2634975" y="4591793"/>
            <a:ext cx="6280500" cy="10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5"/>
              </a:rPr>
              <a:t>http://deaftec.org/resources/math/self-instruction/solving-xy-table</a:t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Let’s meet Gary, and see his list of videos</a:t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WHAT ARE WE DOING HERE?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1" name="Google Shape;191;p21"/>
          <p:cNvSpPr txBox="1"/>
          <p:nvPr>
            <p:ph idx="1" type="body"/>
          </p:nvPr>
        </p:nvSpPr>
        <p:spPr>
          <a:xfrm>
            <a:off x="685800" y="1234296"/>
            <a:ext cx="7772400" cy="4555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1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Char char="▶"/>
            </a:pPr>
            <a:r>
              <a:rPr lang="en-US" sz="3600"/>
              <a:t>My</a:t>
            </a: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expectations: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Discussion amongst all of us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Questions from the audience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Answers from the audience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Attention to each other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Cell phones &amp; other devices o</a:t>
            </a:r>
            <a:r>
              <a:rPr lang="en-US" sz="2800"/>
              <a:t>ff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Mutual respect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Breaks</a:t>
            </a:r>
            <a:r>
              <a:rPr lang="en-US" sz="2800"/>
              <a:t>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when needed</a:t>
            </a:r>
            <a:endParaRPr/>
          </a:p>
          <a:p>
            <a:pPr indent="-18795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685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5"/>
          <p:cNvSpPr txBox="1"/>
          <p:nvPr>
            <p:ph idx="1" type="body"/>
          </p:nvPr>
        </p:nvSpPr>
        <p:spPr>
          <a:xfrm>
            <a:off x="457200" y="473522"/>
            <a:ext cx="8229600" cy="4890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1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Char char="▶"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Benefits to Gary’s videos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Pace is slower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Voice/captions, and writing (solving) happen at separate times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Multi-modal – signed, voiced, captioned, and written algorithms</a:t>
            </a:r>
            <a:endParaRPr b="0" i="0" sz="32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6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ASL MATH VIDEOS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84" name="Google Shape;584;p76"/>
          <p:cNvSpPr txBox="1"/>
          <p:nvPr>
            <p:ph idx="1" type="body"/>
          </p:nvPr>
        </p:nvSpPr>
        <p:spPr>
          <a:xfrm>
            <a:off x="685800" y="1600201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Char char="▶"/>
            </a:pPr>
            <a:r>
              <a:rPr b="0" i="0" lang="en-US" sz="4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Pros?  Cons?</a:t>
            </a:r>
            <a:endParaRPr/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Char char="▶"/>
            </a:pPr>
            <a:r>
              <a:rPr b="0" i="0" lang="en-US" sz="4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Can you see a use for this in your classroom?  How?  How not?</a:t>
            </a:r>
            <a:endParaRPr/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Char char="▶"/>
            </a:pPr>
            <a:r>
              <a:rPr b="0" i="0" lang="en-US" sz="4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Will this help achieve our goal?  How?  Why?  Not?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/>
          <p:nvPr>
            <p:ph type="title"/>
          </p:nvPr>
        </p:nvSpPr>
        <p:spPr>
          <a:xfrm>
            <a:off x="2364979" y="3820884"/>
            <a:ext cx="4523966" cy="1490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bin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WHAT IS IT?</a:t>
            </a:r>
            <a:endParaRPr b="0" i="0" sz="54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/>
          <p:nvPr>
            <p:ph idx="1" type="body"/>
          </p:nvPr>
        </p:nvSpPr>
        <p:spPr>
          <a:xfrm>
            <a:off x="457200" y="136584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r>
              <a:rPr b="0" i="0" lang="en-US" sz="4800" u="sng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Goal:</a:t>
            </a:r>
            <a:br>
              <a:rPr b="0" i="0" lang="en-US" sz="4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b="0" i="0" lang="en-US" sz="4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More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Deaf and Hard of Hearing students going into</a:t>
            </a:r>
            <a:br>
              <a:rPr b="0" i="0" lang="en-US" sz="4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b="1" i="0" lang="en-US" sz="5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 T E 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fields.</a:t>
            </a:r>
            <a:endParaRPr b="0" i="0" sz="4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/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WHO CAN BENEFIT FROM DEAFTEC? </a:t>
            </a:r>
            <a:endParaRPr b="0" i="0" sz="36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9" name="Google Shape;209;p24"/>
          <p:cNvSpPr txBox="1"/>
          <p:nvPr>
            <p:ph idx="1" type="body"/>
          </p:nvPr>
        </p:nvSpPr>
        <p:spPr>
          <a:xfrm>
            <a:off x="457200" y="1600200"/>
            <a:ext cx="41910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1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Students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D/HH students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Second language learners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Visual learners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Learners with delayed processing</a:t>
            </a:r>
            <a:endParaRPr/>
          </a:p>
        </p:txBody>
      </p:sp>
      <p:sp>
        <p:nvSpPr>
          <p:cNvPr id="210" name="Google Shape;210;p24"/>
          <p:cNvSpPr txBox="1"/>
          <p:nvPr>
            <p:ph idx="1" type="body"/>
          </p:nvPr>
        </p:nvSpPr>
        <p:spPr>
          <a:xfrm>
            <a:off x="4648200" y="1617785"/>
            <a:ext cx="4343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1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Parents of these students</a:t>
            </a:r>
            <a:endParaRPr/>
          </a:p>
          <a:p>
            <a:pPr indent="-274319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Teachers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Specialized Schools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Itinerant Teachers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Mainstream Teachers</a:t>
            </a:r>
            <a:endParaRPr/>
          </a:p>
          <a:p>
            <a:pPr indent="-274319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Support Staff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Sign Language Interpreters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Classroom aides</a:t>
            </a:r>
            <a:endParaRPr/>
          </a:p>
          <a:p>
            <a:pPr indent="-274319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Counselors</a:t>
            </a:r>
            <a:endParaRPr b="0" i="0" sz="24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016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rban Pop">
  <a:themeElements>
    <a:clrScheme name="Genesis">
      <a:dk1>
        <a:srgbClr val="000000"/>
      </a:dk1>
      <a:lt1>
        <a:srgbClr val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